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6"/>
  </p:notesMasterIdLst>
  <p:sldIdLst>
    <p:sldId id="256" r:id="rId2"/>
    <p:sldId id="374" r:id="rId3"/>
    <p:sldId id="424" r:id="rId4"/>
    <p:sldId id="261" r:id="rId5"/>
    <p:sldId id="375" r:id="rId6"/>
    <p:sldId id="262" r:id="rId7"/>
    <p:sldId id="264" r:id="rId8"/>
    <p:sldId id="265" r:id="rId9"/>
    <p:sldId id="266" r:id="rId10"/>
    <p:sldId id="280" r:id="rId11"/>
    <p:sldId id="343" r:id="rId12"/>
    <p:sldId id="288" r:id="rId13"/>
    <p:sldId id="285" r:id="rId14"/>
    <p:sldId id="396" r:id="rId15"/>
    <p:sldId id="286" r:id="rId16"/>
    <p:sldId id="395" r:id="rId17"/>
    <p:sldId id="290" r:id="rId18"/>
    <p:sldId id="292" r:id="rId19"/>
    <p:sldId id="293" r:id="rId20"/>
    <p:sldId id="294" r:id="rId21"/>
    <p:sldId id="302" r:id="rId22"/>
    <p:sldId id="303" r:id="rId23"/>
    <p:sldId id="398" r:id="rId24"/>
    <p:sldId id="400" r:id="rId25"/>
    <p:sldId id="397" r:id="rId26"/>
    <p:sldId id="306" r:id="rId27"/>
    <p:sldId id="326" r:id="rId28"/>
    <p:sldId id="325" r:id="rId29"/>
    <p:sldId id="328" r:id="rId30"/>
    <p:sldId id="345" r:id="rId31"/>
    <p:sldId id="330" r:id="rId32"/>
    <p:sldId id="329" r:id="rId33"/>
    <p:sldId id="331" r:id="rId34"/>
    <p:sldId id="346" r:id="rId35"/>
    <p:sldId id="333" r:id="rId36"/>
    <p:sldId id="390" r:id="rId37"/>
    <p:sldId id="419" r:id="rId38"/>
    <p:sldId id="422" r:id="rId39"/>
    <p:sldId id="425" r:id="rId40"/>
    <p:sldId id="416" r:id="rId41"/>
    <p:sldId id="417" r:id="rId42"/>
    <p:sldId id="376" r:id="rId43"/>
    <p:sldId id="377" r:id="rId44"/>
    <p:sldId id="378" r:id="rId45"/>
    <p:sldId id="379" r:id="rId46"/>
    <p:sldId id="380" r:id="rId47"/>
    <p:sldId id="383" r:id="rId48"/>
    <p:sldId id="384" r:id="rId49"/>
    <p:sldId id="385" r:id="rId50"/>
    <p:sldId id="387" r:id="rId51"/>
    <p:sldId id="388" r:id="rId52"/>
    <p:sldId id="391" r:id="rId53"/>
    <p:sldId id="402" r:id="rId54"/>
    <p:sldId id="413" r:id="rId55"/>
    <p:sldId id="403" r:id="rId56"/>
    <p:sldId id="415" r:id="rId57"/>
    <p:sldId id="404" r:id="rId58"/>
    <p:sldId id="405" r:id="rId59"/>
    <p:sldId id="392" r:id="rId60"/>
    <p:sldId id="394" r:id="rId61"/>
    <p:sldId id="421" r:id="rId62"/>
    <p:sldId id="423" r:id="rId63"/>
    <p:sldId id="349" r:id="rId64"/>
    <p:sldId id="350" r:id="rId65"/>
    <p:sldId id="351" r:id="rId66"/>
    <p:sldId id="352" r:id="rId67"/>
    <p:sldId id="353" r:id="rId68"/>
    <p:sldId id="354" r:id="rId69"/>
    <p:sldId id="355" r:id="rId70"/>
    <p:sldId id="356" r:id="rId71"/>
    <p:sldId id="357" r:id="rId72"/>
    <p:sldId id="358" r:id="rId73"/>
    <p:sldId id="360" r:id="rId74"/>
    <p:sldId id="362" r:id="rId75"/>
    <p:sldId id="363" r:id="rId76"/>
    <p:sldId id="364" r:id="rId77"/>
    <p:sldId id="365" r:id="rId78"/>
    <p:sldId id="367" r:id="rId79"/>
    <p:sldId id="368" r:id="rId80"/>
    <p:sldId id="369" r:id="rId81"/>
    <p:sldId id="370" r:id="rId82"/>
    <p:sldId id="372" r:id="rId83"/>
    <p:sldId id="373" r:id="rId84"/>
    <p:sldId id="260" r:id="rId85"/>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0000"/>
    <a:srgbClr val="C6062F"/>
    <a:srgbClr val="692AA2"/>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3" autoAdjust="0"/>
    <p:restoredTop sz="93043" autoAdjust="0"/>
  </p:normalViewPr>
  <p:slideViewPr>
    <p:cSldViewPr>
      <p:cViewPr>
        <p:scale>
          <a:sx n="70" d="100"/>
          <a:sy n="70" d="100"/>
        </p:scale>
        <p:origin x="-1134" y="4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614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dirty="0"/>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dirty="0"/>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3065368-096E-40D8-8756-1AD2FED379B4}" type="slidenum">
              <a:rPr lang="zh-CN" altLang="en-US"/>
              <a:pPr/>
              <a:t>‹#›</a:t>
            </a:fld>
            <a:endParaRPr lang="en-US" altLang="zh-CN" dirty="0"/>
          </a:p>
        </p:txBody>
      </p:sp>
    </p:spTree>
    <p:extLst>
      <p:ext uri="{BB962C8B-B14F-4D97-AF65-F5344CB8AC3E}">
        <p14:creationId xmlns:p14="http://schemas.microsoft.com/office/powerpoint/2010/main" val="24087006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514350" indent="-514350">
              <a:buFont typeface="+mj-ea"/>
              <a:buAutoNum type="circleNumDbPlain"/>
            </a:pPr>
            <a:r>
              <a:rPr lang="en-US" altLang="zh-CN" dirty="0" smtClean="0">
                <a:latin typeface="华文中宋" pitchFamily="2" charset="-122"/>
                <a:ea typeface="华文中宋" pitchFamily="2" charset="-122"/>
              </a:rPr>
              <a:t>K</a:t>
            </a:r>
            <a:r>
              <a:rPr lang="zh-CN" altLang="en-US" dirty="0" smtClean="0">
                <a:latin typeface="华文中宋" pitchFamily="2" charset="-122"/>
                <a:ea typeface="华文中宋" pitchFamily="2" charset="-122"/>
              </a:rPr>
              <a:t>的左边填充</a:t>
            </a:r>
            <a:r>
              <a:rPr lang="en-US" altLang="zh-CN" dirty="0" smtClean="0">
                <a:latin typeface="华文中宋" pitchFamily="2" charset="-122"/>
                <a:ea typeface="华文中宋" pitchFamily="2" charset="-122"/>
              </a:rPr>
              <a:t>0</a:t>
            </a:r>
            <a:r>
              <a:rPr lang="zh-CN" altLang="en-US" dirty="0" smtClean="0">
                <a:latin typeface="华文中宋" pitchFamily="2" charset="-122"/>
                <a:ea typeface="华文中宋" pitchFamily="2" charset="-122"/>
              </a:rPr>
              <a:t>以产生一个</a:t>
            </a:r>
            <a:r>
              <a:rPr lang="en-US" altLang="zh-CN" dirty="0" smtClean="0">
                <a:latin typeface="华文中宋" pitchFamily="2" charset="-122"/>
                <a:ea typeface="华文中宋" pitchFamily="2" charset="-122"/>
              </a:rPr>
              <a:t>b</a:t>
            </a:r>
            <a:r>
              <a:rPr lang="zh-CN" altLang="en-US" dirty="0" smtClean="0">
                <a:latin typeface="华文中宋" pitchFamily="2" charset="-122"/>
                <a:ea typeface="华文中宋" pitchFamily="2" charset="-122"/>
              </a:rPr>
              <a:t>比特长的</a:t>
            </a:r>
            <a:r>
              <a:rPr lang="en-US" altLang="zh-CN" dirty="0" smtClean="0">
                <a:latin typeface="华文中宋" pitchFamily="2" charset="-122"/>
                <a:ea typeface="华文中宋" pitchFamily="2" charset="-122"/>
              </a:rPr>
              <a:t>K</a:t>
            </a:r>
            <a:r>
              <a:rPr lang="en-US" altLang="zh-CN" baseline="30000" dirty="0" smtClean="0">
                <a:latin typeface="华文中宋" pitchFamily="2" charset="-122"/>
                <a:ea typeface="华文中宋" pitchFamily="2" charset="-122"/>
              </a:rPr>
              <a:t>+</a:t>
            </a:r>
            <a:endParaRPr lang="en-US" altLang="zh-CN" dirty="0" smtClean="0">
              <a:latin typeface="华文中宋" pitchFamily="2" charset="-122"/>
              <a:ea typeface="华文中宋" pitchFamily="2" charset="-122"/>
            </a:endParaRPr>
          </a:p>
          <a:p>
            <a:pPr marL="914400" lvl="1" indent="-514350"/>
            <a:r>
              <a:rPr lang="zh-CN" altLang="en-US" dirty="0" smtClean="0">
                <a:latin typeface="华文中宋" pitchFamily="2" charset="-122"/>
                <a:ea typeface="华文中宋" pitchFamily="2" charset="-122"/>
              </a:rPr>
              <a:t>如：</a:t>
            </a:r>
            <a:r>
              <a:rPr lang="en-US" altLang="zh-CN" dirty="0" smtClean="0">
                <a:latin typeface="华文中宋" pitchFamily="2" charset="-122"/>
                <a:ea typeface="华文中宋" pitchFamily="2" charset="-122"/>
              </a:rPr>
              <a:t>K=160</a:t>
            </a:r>
            <a:r>
              <a:rPr lang="zh-CN" altLang="en-US" dirty="0" smtClean="0">
                <a:latin typeface="华文中宋" pitchFamily="2" charset="-122"/>
                <a:ea typeface="华文中宋" pitchFamily="2" charset="-122"/>
              </a:rPr>
              <a:t>比特，</a:t>
            </a:r>
            <a:r>
              <a:rPr lang="en-US" altLang="zh-CN" dirty="0" smtClean="0">
                <a:latin typeface="华文中宋" pitchFamily="2" charset="-122"/>
                <a:ea typeface="华文中宋" pitchFamily="2" charset="-122"/>
              </a:rPr>
              <a:t>b=512</a:t>
            </a:r>
            <a:r>
              <a:rPr lang="zh-CN" altLang="en-US" dirty="0" smtClean="0">
                <a:latin typeface="华文中宋" pitchFamily="2" charset="-122"/>
                <a:ea typeface="华文中宋" pitchFamily="2" charset="-122"/>
              </a:rPr>
              <a:t>，则需填充</a:t>
            </a:r>
            <a:r>
              <a:rPr lang="en-US" altLang="zh-CN" dirty="0" smtClean="0">
                <a:latin typeface="华文中宋" pitchFamily="2" charset="-122"/>
                <a:ea typeface="华文中宋" pitchFamily="2" charset="-122"/>
              </a:rPr>
              <a:t>44</a:t>
            </a:r>
            <a:r>
              <a:rPr lang="zh-CN" altLang="en-US" dirty="0" smtClean="0">
                <a:latin typeface="华文中宋" pitchFamily="2" charset="-122"/>
                <a:ea typeface="华文中宋" pitchFamily="2" charset="-122"/>
              </a:rPr>
              <a:t>个零字节</a:t>
            </a:r>
            <a:r>
              <a:rPr lang="en-US" altLang="zh-CN" dirty="0" smtClean="0">
                <a:latin typeface="华文中宋" pitchFamily="2" charset="-122"/>
                <a:ea typeface="华文中宋" pitchFamily="2" charset="-122"/>
              </a:rPr>
              <a:t>(0x00)</a:t>
            </a:r>
          </a:p>
          <a:p>
            <a:pPr marL="514350" indent="-514350">
              <a:buFont typeface="+mj-ea"/>
              <a:buAutoNum type="circleNumDbPlain"/>
            </a:pPr>
            <a:r>
              <a:rPr lang="en-US" altLang="zh-CN" dirty="0" smtClean="0">
                <a:latin typeface="华文中宋" pitchFamily="2" charset="-122"/>
                <a:ea typeface="华文中宋" pitchFamily="2" charset="-122"/>
              </a:rPr>
              <a:t>K</a:t>
            </a:r>
            <a:r>
              <a:rPr lang="en-US" altLang="zh-CN" baseline="30000"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与</a:t>
            </a:r>
            <a:r>
              <a:rPr lang="en-US" altLang="zh-CN" dirty="0" err="1" smtClean="0">
                <a:latin typeface="华文中宋" pitchFamily="2" charset="-122"/>
                <a:ea typeface="华文中宋" pitchFamily="2" charset="-122"/>
              </a:rPr>
              <a:t>ipad</a:t>
            </a:r>
            <a:r>
              <a:rPr lang="zh-CN" altLang="en-US" dirty="0" smtClean="0">
                <a:latin typeface="华文中宋" pitchFamily="2" charset="-122"/>
                <a:ea typeface="华文中宋" pitchFamily="2" charset="-122"/>
              </a:rPr>
              <a:t>逐比特异或以产生</a:t>
            </a:r>
            <a:r>
              <a:rPr lang="en-US" altLang="zh-CN" dirty="0" smtClean="0">
                <a:latin typeface="华文中宋" pitchFamily="2" charset="-122"/>
                <a:ea typeface="华文中宋" pitchFamily="2" charset="-122"/>
              </a:rPr>
              <a:t>b</a:t>
            </a:r>
            <a:r>
              <a:rPr lang="zh-CN" altLang="en-US" dirty="0" smtClean="0">
                <a:latin typeface="华文中宋" pitchFamily="2" charset="-122"/>
                <a:ea typeface="华文中宋" pitchFamily="2" charset="-122"/>
              </a:rPr>
              <a:t>比特的分组</a:t>
            </a:r>
            <a:r>
              <a:rPr lang="en-US" altLang="zh-CN" dirty="0" smtClean="0">
                <a:latin typeface="华文中宋" pitchFamily="2" charset="-122"/>
                <a:ea typeface="华文中宋" pitchFamily="2" charset="-122"/>
              </a:rPr>
              <a:t>S</a:t>
            </a:r>
            <a:r>
              <a:rPr lang="en-US" altLang="zh-CN" baseline="-25000" dirty="0" smtClean="0">
                <a:latin typeface="华文中宋" pitchFamily="2" charset="-122"/>
                <a:ea typeface="华文中宋" pitchFamily="2" charset="-122"/>
              </a:rPr>
              <a:t>1</a:t>
            </a:r>
          </a:p>
          <a:p>
            <a:pPr marL="514350" indent="-514350">
              <a:buFont typeface="+mj-ea"/>
              <a:buAutoNum type="circleNumDbPlain"/>
            </a:pPr>
            <a:r>
              <a:rPr lang="zh-CN" altLang="en-US" dirty="0" smtClean="0">
                <a:latin typeface="华文中宋" pitchFamily="2" charset="-122"/>
                <a:ea typeface="华文中宋" pitchFamily="2" charset="-122"/>
              </a:rPr>
              <a:t>将</a:t>
            </a:r>
            <a:r>
              <a:rPr lang="en-US" altLang="zh-CN" dirty="0" smtClean="0">
                <a:latin typeface="华文中宋" pitchFamily="2" charset="-122"/>
                <a:ea typeface="华文中宋" pitchFamily="2" charset="-122"/>
              </a:rPr>
              <a:t>M</a:t>
            </a:r>
            <a:r>
              <a:rPr lang="zh-CN" altLang="en-US" dirty="0" smtClean="0">
                <a:latin typeface="华文中宋" pitchFamily="2" charset="-122"/>
                <a:ea typeface="华文中宋" pitchFamily="2" charset="-122"/>
              </a:rPr>
              <a:t>添加到</a:t>
            </a:r>
            <a:r>
              <a:rPr lang="en-US" altLang="zh-CN" dirty="0" smtClean="0">
                <a:latin typeface="华文中宋" pitchFamily="2" charset="-122"/>
                <a:ea typeface="华文中宋" pitchFamily="2" charset="-122"/>
              </a:rPr>
              <a:t>S</a:t>
            </a:r>
            <a:r>
              <a:rPr lang="en-US" altLang="zh-CN" baseline="-25000" dirty="0" smtClean="0">
                <a:latin typeface="华文中宋" pitchFamily="2" charset="-122"/>
                <a:ea typeface="华文中宋" pitchFamily="2" charset="-122"/>
              </a:rPr>
              <a:t>1</a:t>
            </a:r>
            <a:r>
              <a:rPr lang="zh-CN" altLang="en-US" dirty="0" smtClean="0">
                <a:latin typeface="华文中宋" pitchFamily="2" charset="-122"/>
                <a:ea typeface="华文中宋" pitchFamily="2" charset="-122"/>
              </a:rPr>
              <a:t>后</a:t>
            </a:r>
            <a:endParaRPr lang="en-US" altLang="zh-CN" dirty="0" smtClean="0">
              <a:latin typeface="华文中宋" pitchFamily="2" charset="-122"/>
              <a:ea typeface="华文中宋" pitchFamily="2" charset="-122"/>
            </a:endParaRPr>
          </a:p>
          <a:p>
            <a:pPr marL="514350" indent="-514350">
              <a:buFont typeface="+mj-ea"/>
              <a:buAutoNum type="circleNumDbPlain"/>
            </a:pPr>
            <a:r>
              <a:rPr lang="zh-CN" altLang="en-US" dirty="0" smtClean="0">
                <a:latin typeface="华文中宋" pitchFamily="2" charset="-122"/>
                <a:ea typeface="华文中宋" pitchFamily="2" charset="-122"/>
              </a:rPr>
              <a:t>将</a:t>
            </a:r>
            <a:r>
              <a:rPr lang="en-US" altLang="zh-CN" dirty="0" smtClean="0">
                <a:latin typeface="华文中宋" pitchFamily="2" charset="-122"/>
                <a:ea typeface="华文中宋" pitchFamily="2" charset="-122"/>
              </a:rPr>
              <a:t>Hash</a:t>
            </a:r>
            <a:r>
              <a:rPr lang="zh-CN" altLang="en-US" dirty="0" smtClean="0">
                <a:latin typeface="华文中宋" pitchFamily="2" charset="-122"/>
                <a:ea typeface="华文中宋" pitchFamily="2" charset="-122"/>
              </a:rPr>
              <a:t>函数</a:t>
            </a:r>
            <a:r>
              <a:rPr lang="en-US" altLang="zh-CN" dirty="0" smtClean="0">
                <a:latin typeface="华文中宋" pitchFamily="2" charset="-122"/>
                <a:ea typeface="华文中宋" pitchFamily="2" charset="-122"/>
              </a:rPr>
              <a:t>H</a:t>
            </a:r>
            <a:r>
              <a:rPr lang="zh-CN" altLang="en-US" dirty="0" smtClean="0">
                <a:latin typeface="华文中宋" pitchFamily="2" charset="-122"/>
                <a:ea typeface="华文中宋" pitchFamily="2" charset="-122"/>
              </a:rPr>
              <a:t>作用于步骤</a:t>
            </a:r>
            <a:r>
              <a:rPr lang="en-US" altLang="zh-CN" dirty="0" smtClean="0">
                <a:latin typeface="华文中宋" pitchFamily="2" charset="-122"/>
                <a:ea typeface="华文中宋" pitchFamily="2" charset="-122"/>
              </a:rPr>
              <a:t>3</a:t>
            </a:r>
            <a:r>
              <a:rPr lang="zh-CN" altLang="en-US" dirty="0" smtClean="0">
                <a:latin typeface="华文中宋" pitchFamily="2" charset="-122"/>
                <a:ea typeface="华文中宋" pitchFamily="2" charset="-122"/>
              </a:rPr>
              <a:t>产生的数据流</a:t>
            </a:r>
            <a:endParaRPr lang="en-US" altLang="zh-CN" dirty="0" smtClean="0">
              <a:latin typeface="华文中宋" pitchFamily="2" charset="-122"/>
              <a:ea typeface="华文中宋" pitchFamily="2" charset="-122"/>
            </a:endParaRPr>
          </a:p>
          <a:p>
            <a:pPr marL="514350" indent="-514350">
              <a:buFont typeface="+mj-ea"/>
              <a:buAutoNum type="circleNumDbPlain"/>
            </a:pPr>
            <a:r>
              <a:rPr lang="en-US" altLang="zh-CN" dirty="0" smtClean="0">
                <a:latin typeface="华文中宋" pitchFamily="2" charset="-122"/>
                <a:ea typeface="华文中宋" pitchFamily="2" charset="-122"/>
              </a:rPr>
              <a:t>K</a:t>
            </a:r>
            <a:r>
              <a:rPr lang="en-US" altLang="zh-CN" baseline="30000"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与</a:t>
            </a:r>
            <a:r>
              <a:rPr lang="en-US" altLang="zh-CN" dirty="0" err="1" smtClean="0">
                <a:latin typeface="华文中宋" pitchFamily="2" charset="-122"/>
                <a:ea typeface="华文中宋" pitchFamily="2" charset="-122"/>
              </a:rPr>
              <a:t>opad</a:t>
            </a:r>
            <a:r>
              <a:rPr lang="zh-CN" altLang="en-US" dirty="0" smtClean="0">
                <a:latin typeface="华文中宋" pitchFamily="2" charset="-122"/>
                <a:ea typeface="华文中宋" pitchFamily="2" charset="-122"/>
              </a:rPr>
              <a:t>逐比特异或以产生</a:t>
            </a:r>
            <a:r>
              <a:rPr lang="en-US" altLang="zh-CN" dirty="0" smtClean="0">
                <a:latin typeface="华文中宋" pitchFamily="2" charset="-122"/>
                <a:ea typeface="华文中宋" pitchFamily="2" charset="-122"/>
              </a:rPr>
              <a:t>b</a:t>
            </a:r>
            <a:r>
              <a:rPr lang="zh-CN" altLang="en-US" dirty="0" smtClean="0">
                <a:latin typeface="华文中宋" pitchFamily="2" charset="-122"/>
                <a:ea typeface="华文中宋" pitchFamily="2" charset="-122"/>
              </a:rPr>
              <a:t>比特的分组</a:t>
            </a:r>
            <a:r>
              <a:rPr lang="en-US" altLang="zh-CN" dirty="0" smtClean="0">
                <a:latin typeface="华文中宋" pitchFamily="2" charset="-122"/>
                <a:ea typeface="华文中宋" pitchFamily="2" charset="-122"/>
              </a:rPr>
              <a:t>S</a:t>
            </a:r>
            <a:r>
              <a:rPr lang="en-US" altLang="zh-CN" baseline="-25000" dirty="0" smtClean="0">
                <a:latin typeface="华文中宋" pitchFamily="2" charset="-122"/>
                <a:ea typeface="华文中宋" pitchFamily="2" charset="-122"/>
              </a:rPr>
              <a:t>0</a:t>
            </a:r>
            <a:endParaRPr lang="en-US" altLang="zh-CN" dirty="0" smtClean="0">
              <a:latin typeface="华文中宋" pitchFamily="2" charset="-122"/>
              <a:ea typeface="华文中宋" pitchFamily="2" charset="-122"/>
            </a:endParaRPr>
          </a:p>
          <a:p>
            <a:pPr marL="514350" indent="-514350">
              <a:buFont typeface="+mj-ea"/>
              <a:buAutoNum type="circleNumDbPlain"/>
            </a:pPr>
            <a:r>
              <a:rPr lang="zh-CN" altLang="en-US" dirty="0" smtClean="0">
                <a:latin typeface="华文中宋" pitchFamily="2" charset="-122"/>
                <a:ea typeface="华文中宋" pitchFamily="2" charset="-122"/>
              </a:rPr>
              <a:t>将步骤</a:t>
            </a:r>
            <a:r>
              <a:rPr lang="en-US" altLang="zh-CN" dirty="0" smtClean="0">
                <a:latin typeface="华文中宋" pitchFamily="2" charset="-122"/>
                <a:ea typeface="华文中宋" pitchFamily="2" charset="-122"/>
              </a:rPr>
              <a:t>4</a:t>
            </a:r>
            <a:r>
              <a:rPr lang="zh-CN" altLang="en-US" dirty="0" smtClean="0">
                <a:latin typeface="华文中宋" pitchFamily="2" charset="-122"/>
                <a:ea typeface="华文中宋" pitchFamily="2" charset="-122"/>
              </a:rPr>
              <a:t>得到的杂凑值链接到</a:t>
            </a:r>
            <a:r>
              <a:rPr lang="en-US" altLang="zh-CN" dirty="0" smtClean="0">
                <a:latin typeface="华文中宋" pitchFamily="2" charset="-122"/>
                <a:ea typeface="华文中宋" pitchFamily="2" charset="-122"/>
              </a:rPr>
              <a:t>S</a:t>
            </a:r>
            <a:r>
              <a:rPr lang="en-US" altLang="zh-CN" baseline="-25000" dirty="0" smtClean="0">
                <a:latin typeface="华文中宋" pitchFamily="2" charset="-122"/>
                <a:ea typeface="华文中宋" pitchFamily="2" charset="-122"/>
              </a:rPr>
              <a:t>0</a:t>
            </a:r>
            <a:r>
              <a:rPr lang="zh-CN" altLang="en-US" dirty="0" smtClean="0">
                <a:latin typeface="华文中宋" pitchFamily="2" charset="-122"/>
                <a:ea typeface="华文中宋" pitchFamily="2" charset="-122"/>
              </a:rPr>
              <a:t>后</a:t>
            </a:r>
            <a:endParaRPr lang="en-US" altLang="zh-CN" dirty="0" smtClean="0">
              <a:latin typeface="华文中宋" pitchFamily="2" charset="-122"/>
              <a:ea typeface="华文中宋" pitchFamily="2" charset="-122"/>
            </a:endParaRPr>
          </a:p>
          <a:p>
            <a:pPr marL="514350" indent="-514350">
              <a:buFont typeface="+mj-ea"/>
              <a:buAutoNum type="circleNumDbPlain"/>
            </a:pPr>
            <a:r>
              <a:rPr lang="zh-CN" altLang="en-US" dirty="0" smtClean="0">
                <a:latin typeface="华文中宋" pitchFamily="2" charset="-122"/>
                <a:ea typeface="华文中宋" pitchFamily="2" charset="-122"/>
              </a:rPr>
              <a:t>将</a:t>
            </a:r>
            <a:r>
              <a:rPr lang="en-US" altLang="zh-CN" dirty="0" smtClean="0">
                <a:latin typeface="华文中宋" pitchFamily="2" charset="-122"/>
                <a:ea typeface="华文中宋" pitchFamily="2" charset="-122"/>
              </a:rPr>
              <a:t>H</a:t>
            </a:r>
            <a:r>
              <a:rPr lang="zh-CN" altLang="en-US" dirty="0" smtClean="0">
                <a:latin typeface="华文中宋" pitchFamily="2" charset="-122"/>
                <a:ea typeface="华文中宋" pitchFamily="2" charset="-122"/>
              </a:rPr>
              <a:t>作用于步骤</a:t>
            </a:r>
            <a:r>
              <a:rPr lang="en-US" altLang="zh-CN" dirty="0" smtClean="0">
                <a:latin typeface="华文中宋" pitchFamily="2" charset="-122"/>
                <a:ea typeface="华文中宋" pitchFamily="2" charset="-122"/>
              </a:rPr>
              <a:t>6</a:t>
            </a:r>
            <a:r>
              <a:rPr lang="zh-CN" altLang="en-US" dirty="0" smtClean="0">
                <a:latin typeface="华文中宋" pitchFamily="2" charset="-122"/>
                <a:ea typeface="华文中宋" pitchFamily="2" charset="-122"/>
              </a:rPr>
              <a:t>产生的数据流并输出最终结果</a:t>
            </a:r>
            <a:endParaRPr lang="en-US" altLang="zh-CN" dirty="0" smtClean="0">
              <a:latin typeface="华文中宋" pitchFamily="2" charset="-122"/>
              <a:ea typeface="华文中宋" pitchFamily="2" charset="-122"/>
            </a:endParaRPr>
          </a:p>
          <a:p>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72</a:t>
            </a:fld>
            <a:endParaRPr lang="en-US" altLang="zh-CN" dirty="0"/>
          </a:p>
        </p:txBody>
      </p:sp>
    </p:spTree>
    <p:extLst>
      <p:ext uri="{BB962C8B-B14F-4D97-AF65-F5344CB8AC3E}">
        <p14:creationId xmlns:p14="http://schemas.microsoft.com/office/powerpoint/2010/main" val="2147438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89"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endParaRPr lang="zh-CN" altLang="en-US"/>
          </a:p>
        </p:txBody>
      </p:sp>
      <p:sp>
        <p:nvSpPr>
          <p:cNvPr id="3090"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endParaRPr lang="zh-CN" altLang="en-US"/>
          </a:p>
        </p:txBody>
      </p:sp>
      <p:grpSp>
        <p:nvGrpSpPr>
          <p:cNvPr id="3091"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4"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7"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3076" name="Rectangle 4"/>
          <p:cNvSpPr>
            <a:spLocks noGrp="1" noChangeArrowheads="1"/>
          </p:cNvSpPr>
          <p:nvPr>
            <p:ph type="dt" sz="half" idx="2"/>
          </p:nvPr>
        </p:nvSpPr>
        <p:spPr>
          <a:xfrm>
            <a:off x="457200" y="6477000"/>
            <a:ext cx="2133600" cy="244475"/>
          </a:xfrm>
        </p:spPr>
        <p:txBody>
          <a:bodyPr/>
          <a:lstStyle>
            <a:lvl1pPr>
              <a:defRPr sz="1200"/>
            </a:lvl1pPr>
          </a:lstStyle>
          <a:p>
            <a:fld id="{0D6F6856-F1B4-4E3E-BB79-DE7162A15340}" type="datetime1">
              <a:rPr lang="zh-CN" altLang="en-US" smtClean="0"/>
              <a:pPr/>
              <a:t>2013/10/7</a:t>
            </a:fld>
            <a:endParaRPr lang="en-US" altLang="zh-CN" dirty="0"/>
          </a:p>
        </p:txBody>
      </p:sp>
      <p:sp>
        <p:nvSpPr>
          <p:cNvPr id="3077" name="Rectangle 5"/>
          <p:cNvSpPr>
            <a:spLocks noGrp="1" noChangeArrowheads="1"/>
          </p:cNvSpPr>
          <p:nvPr>
            <p:ph type="ftr" sz="quarter" idx="3"/>
          </p:nvPr>
        </p:nvSpPr>
        <p:spPr>
          <a:xfrm>
            <a:off x="3124200" y="6477000"/>
            <a:ext cx="2895600" cy="244475"/>
          </a:xfrm>
        </p:spPr>
        <p:txBody>
          <a:bodyPr/>
          <a:lstStyle>
            <a:lvl1pPr>
              <a:defRPr>
                <a:solidFill>
                  <a:schemeClr val="tx1"/>
                </a:solidFill>
              </a:defRPr>
            </a:lvl1pPr>
          </a:lstStyle>
          <a:p>
            <a:r>
              <a:rPr lang="zh-CN" altLang="en-US"/>
              <a:t>计算机科学与技术学院</a:t>
            </a:r>
            <a:endParaRPr lang="en-US" altLang="zh-CN" dirty="0"/>
          </a:p>
        </p:txBody>
      </p:sp>
      <p:sp>
        <p:nvSpPr>
          <p:cNvPr id="3078" name="Rectangle 6"/>
          <p:cNvSpPr>
            <a:spLocks noGrp="1" noChangeArrowheads="1"/>
          </p:cNvSpPr>
          <p:nvPr>
            <p:ph type="sldNum" sz="quarter" idx="4"/>
          </p:nvPr>
        </p:nvSpPr>
        <p:spPr>
          <a:xfrm>
            <a:off x="6553200" y="6477000"/>
            <a:ext cx="2133600" cy="244475"/>
          </a:xfrm>
        </p:spPr>
        <p:txBody>
          <a:bodyPr/>
          <a:lstStyle>
            <a:lvl1pPr>
              <a:defRPr sz="1200"/>
            </a:lvl1pPr>
          </a:lstStyle>
          <a:p>
            <a:fld id="{69461A28-CE8A-45C4-8E1D-118287AE3797}" type="slidenum">
              <a:rPr lang="zh-CN" altLang="en-US"/>
              <a:pPr/>
              <a:t>‹#›</a:t>
            </a:fld>
            <a:endParaRPr lang="en-US" altLang="zh-CN" dirty="0"/>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solidFill>
                  <a:schemeClr val="tx2"/>
                </a:solidFill>
                <a:latin typeface="宋体" pitchFamily="2" charset="-122"/>
                <a:ea typeface="宋体" pitchFamily="2" charset="-122"/>
              </a:defRPr>
            </a:lvl1pPr>
          </a:lstStyle>
          <a:p>
            <a:r>
              <a:rPr lang="en-US" altLang="zh-CN"/>
              <a:t>PPT </a:t>
            </a:r>
            <a:r>
              <a:rPr lang="zh-CN" altLang="en-US"/>
              <a:t>模板</a:t>
            </a:r>
          </a:p>
        </p:txBody>
      </p:sp>
      <p:sp>
        <p:nvSpPr>
          <p:cNvPr id="3075" name="Rectangle 3"/>
          <p:cNvSpPr>
            <a:spLocks noGrp="1" noChangeArrowheads="1"/>
          </p:cNvSpPr>
          <p:nvPr>
            <p:ph type="subTitle" idx="1"/>
          </p:nvPr>
        </p:nvSpPr>
        <p:spPr bwMode="white">
          <a:xfrm>
            <a:off x="1295400" y="3581400"/>
            <a:ext cx="6705600" cy="838200"/>
          </a:xfrm>
        </p:spPr>
        <p:txBody>
          <a:bodyPr/>
          <a:lstStyle>
            <a:lvl1pPr marL="0" indent="0" algn="ctr">
              <a:buFont typeface="Wingdings" pitchFamily="2" charset="2"/>
              <a:buNone/>
              <a:defRPr sz="2000" b="1">
                <a:latin typeface="Times New Roman" pitchFamily="18" charset="0"/>
                <a:ea typeface="幼圆" pitchFamily="49" charset="-122"/>
              </a:defRPr>
            </a:lvl1pPr>
          </a:lstStyle>
          <a:p>
            <a:r>
              <a:rPr lang="zh-CN" altLang="en-US"/>
              <a:t>讲课教师：张立江</a:t>
            </a:r>
          </a:p>
          <a:p>
            <a:endParaRPr lang="zh-CN" altLang="en-US"/>
          </a:p>
          <a:p>
            <a:r>
              <a:rPr lang="en-US" altLang="zh-CN"/>
              <a:t>E-mail</a:t>
            </a:r>
            <a:r>
              <a:rPr lang="zh-CN" altLang="en-US"/>
              <a:t>：</a:t>
            </a:r>
            <a:r>
              <a:rPr lang="en-US" altLang="zh-CN"/>
              <a:t>zhanglijaing@cumt.edu.cn</a:t>
            </a:r>
          </a:p>
        </p:txBody>
      </p:sp>
      <p:pic>
        <p:nvPicPr>
          <p:cNvPr id="3100" name="Picture 28" descr="校徽"/>
          <p:cNvPicPr>
            <a:picLocks noChangeAspect="1" noChangeArrowheads="1"/>
          </p:cNvPicPr>
          <p:nvPr userDrawn="1"/>
        </p:nvPicPr>
        <p:blipFill>
          <a:blip r:embed="rId3"/>
          <a:srcRect/>
          <a:stretch>
            <a:fillRect/>
          </a:stretch>
        </p:blipFill>
        <p:spPr bwMode="auto">
          <a:xfrm>
            <a:off x="0" y="0"/>
            <a:ext cx="1371600" cy="1371600"/>
          </a:xfrm>
          <a:prstGeom prst="rect">
            <a:avLst/>
          </a:prstGeom>
          <a:noFill/>
        </p:spPr>
      </p:pic>
      <p:pic>
        <p:nvPicPr>
          <p:cNvPr id="3101" name="Picture 29" descr="WEL049"/>
          <p:cNvPicPr>
            <a:picLocks noChangeAspect="1" noChangeArrowheads="1" noCrop="1"/>
          </p:cNvPicPr>
          <p:nvPr userDrawn="1"/>
        </p:nvPicPr>
        <p:blipFill>
          <a:blip r:embed="rId4"/>
          <a:srcRect/>
          <a:stretch>
            <a:fillRect/>
          </a:stretch>
        </p:blipFill>
        <p:spPr bwMode="auto">
          <a:xfrm>
            <a:off x="2209800" y="228600"/>
            <a:ext cx="5334000" cy="1004888"/>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2D8089FF-B577-444E-A06A-7564E98E0A60}"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8A2F6119-4FE4-4DFE-A758-3702CE502C67}" type="slidenum">
              <a:rPr lang="en-US" altLang="zh-CN"/>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5800"/>
            <a:ext cx="20574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685800"/>
            <a:ext cx="60198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F837AD6-1C1E-4113-BF23-801917BB94F8}"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15E8C73F-731B-4090-AF18-78A46BB27667}" type="slidenum">
              <a:rPr lang="en-US" altLang="zh-CN"/>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FF00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836EB55C-C677-4EB3-8CB1-5A0CE917D7BA}" type="slidenum">
              <a:rPr lang="en-US" altLang="zh-CN"/>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68C04C25-3991-4460-B191-9E9DCEDEDC44}"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B6AC54F8-C57A-48CB-8722-5355987572EB}" type="slidenum">
              <a:rPr lang="en-US" altLang="zh-CN"/>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F9083BF1-43CF-4E3B-B046-0FD0FE6E423B}" type="datetime1">
              <a:rPr lang="zh-CN" altLang="en-US" smtClean="0"/>
              <a:pPr/>
              <a:t>2013/10/7</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71637B92-F509-4694-96E1-ADFB2D618DBB}" type="slidenum">
              <a:rPr lang="en-US" altLang="zh-CN"/>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58008A2-4FC6-44C5-A767-AFDEC04E8046}" type="datetime1">
              <a:rPr lang="zh-CN" altLang="en-US" smtClean="0"/>
              <a:pPr/>
              <a:t>2013/10/7</a:t>
            </a:fld>
            <a:endParaRPr lang="en-US" altLang="zh-CN" dirty="0"/>
          </a:p>
        </p:txBody>
      </p:sp>
      <p:sp>
        <p:nvSpPr>
          <p:cNvPr id="8" name="页脚占位符 7"/>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9" name="灯片编号占位符 8"/>
          <p:cNvSpPr>
            <a:spLocks noGrp="1"/>
          </p:cNvSpPr>
          <p:nvPr>
            <p:ph type="sldNum" sz="quarter" idx="12"/>
          </p:nvPr>
        </p:nvSpPr>
        <p:spPr/>
        <p:txBody>
          <a:bodyPr/>
          <a:lstStyle>
            <a:lvl1pPr>
              <a:defRPr/>
            </a:lvl1pPr>
          </a:lstStyle>
          <a:p>
            <a:fld id="{D52C36ED-D28E-424E-AC03-9505D5536942}" type="slidenum">
              <a:rPr lang="en-US" altLang="zh-CN"/>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CC0F608-8295-469A-8D14-77930C29CAD7}" type="datetime1">
              <a:rPr lang="zh-CN" altLang="en-US" smtClean="0"/>
              <a:pPr/>
              <a:t>2013/10/7</a:t>
            </a:fld>
            <a:endParaRPr lang="en-US" altLang="zh-CN" dirty="0"/>
          </a:p>
        </p:txBody>
      </p:sp>
      <p:sp>
        <p:nvSpPr>
          <p:cNvPr id="4" name="页脚占位符 3"/>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5" name="灯片编号占位符 4"/>
          <p:cNvSpPr>
            <a:spLocks noGrp="1"/>
          </p:cNvSpPr>
          <p:nvPr>
            <p:ph type="sldNum" sz="quarter" idx="12"/>
          </p:nvPr>
        </p:nvSpPr>
        <p:spPr/>
        <p:txBody>
          <a:bodyPr/>
          <a:lstStyle>
            <a:lvl1pPr>
              <a:defRPr/>
            </a:lvl1pPr>
          </a:lstStyle>
          <a:p>
            <a:fld id="{92EBA4F1-AE6E-4056-AE8E-2967202A46EF}" type="slidenum">
              <a:rPr lang="en-US" altLang="zh-CN"/>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1C54C47D-C1EA-462D-89BC-E0FA07C062C2}" type="datetime1">
              <a:rPr lang="zh-CN" altLang="en-US" smtClean="0"/>
              <a:pPr/>
              <a:t>2013/10/7</a:t>
            </a:fld>
            <a:endParaRPr lang="en-US" altLang="zh-CN" dirty="0"/>
          </a:p>
        </p:txBody>
      </p:sp>
      <p:sp>
        <p:nvSpPr>
          <p:cNvPr id="3" name="页脚占位符 2"/>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4" name="灯片编号占位符 3"/>
          <p:cNvSpPr>
            <a:spLocks noGrp="1"/>
          </p:cNvSpPr>
          <p:nvPr>
            <p:ph type="sldNum" sz="quarter" idx="12"/>
          </p:nvPr>
        </p:nvSpPr>
        <p:spPr/>
        <p:txBody>
          <a:bodyPr/>
          <a:lstStyle>
            <a:lvl1pPr>
              <a:defRPr/>
            </a:lvl1pPr>
          </a:lstStyle>
          <a:p>
            <a:fld id="{813F45DA-86C9-4ACA-9F2A-742545C73A01}" type="slidenum">
              <a:rPr lang="en-US" altLang="zh-CN"/>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B0D2D18-683A-4DC5-A2BA-4CEF780B04E1}" type="datetime1">
              <a:rPr lang="zh-CN" altLang="en-US" smtClean="0"/>
              <a:pPr/>
              <a:t>2013/10/7</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AEF6C02B-94D4-4BD5-B891-523FE072FABF}" type="slidenum">
              <a:rPr lang="en-US" altLang="zh-CN"/>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4FB7FA6-7627-4094-9148-8251DC3465AD}" type="datetime1">
              <a:rPr lang="zh-CN" altLang="en-US" smtClean="0"/>
              <a:pPr/>
              <a:t>2013/10/7</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4E0998EF-D1DA-4084-BD64-167D9B862795}" type="slidenum">
              <a:rPr lang="en-US" altLang="zh-CN"/>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1125" name="Image" r:id="rId14" imgW="9561905" imgH="1600000" progId="">
                  <p:embed/>
                </p:oleObj>
              </mc:Choice>
              <mc:Fallback>
                <p:oleObj name="Image" r:id="rId14" imgW="9561905" imgH="1600000" progId="">
                  <p:embed/>
                  <p:pic>
                    <p:nvPicPr>
                      <p:cNvPr id="0" name="Picture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endParaRPr lang="zh-CN" altLang="en-US"/>
          </a:p>
        </p:txBody>
      </p:sp>
      <p:sp>
        <p:nvSpPr>
          <p:cNvPr id="1041" name="Freeform 17"/>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endParaRPr lang="zh-CN" altLang="en-US"/>
          </a:p>
        </p:txBody>
      </p:sp>
      <p:grpSp>
        <p:nvGrpSpPr>
          <p:cNvPr id="104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5"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8"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fld id="{B6359F9C-0924-4D8E-A880-F5AA9AB77D0B}" type="datetime1">
              <a:rPr lang="zh-CN" altLang="en-US" smtClean="0"/>
              <a:pPr/>
              <a:t>2013/10/7</a:t>
            </a:fld>
            <a:endParaRPr lang="en-US" altLang="zh-CN" dirty="0"/>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a:solidFill>
                  <a:schemeClr val="tx2"/>
                </a:solidFill>
                <a:ea typeface="华文隶书" pitchFamily="2" charset="-122"/>
              </a:defRPr>
            </a:lvl1pPr>
          </a:lstStyle>
          <a:p>
            <a:r>
              <a:rPr lang="zh-CN" altLang="en-US"/>
              <a:t>计算机科学与技术学院</a:t>
            </a:r>
            <a:endParaRPr lang="en-US" altLang="zh-CN" dirty="0"/>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678C53CD-C02B-46A9-8BBA-4E492DA91604}" type="slidenum">
              <a:rPr lang="en-US" altLang="zh-CN"/>
              <a:pPr/>
              <a:t>‹#›</a:t>
            </a:fld>
            <a:endParaRPr lang="en-US" altLang="zh-CN" dirty="0"/>
          </a:p>
        </p:txBody>
      </p:sp>
      <p:sp>
        <p:nvSpPr>
          <p:cNvPr id="1026" name="Rectangle 2"/>
          <p:cNvSpPr>
            <a:spLocks noGrp="1" noChangeArrowheads="1"/>
          </p:cNvSpPr>
          <p:nvPr>
            <p:ph type="title"/>
          </p:nvPr>
        </p:nvSpPr>
        <p:spPr bwMode="white">
          <a:xfrm>
            <a:off x="914400" y="6858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fontAlgn="base">
        <a:spcBef>
          <a:spcPct val="0"/>
        </a:spcBef>
        <a:spcAft>
          <a:spcPct val="0"/>
        </a:spcAft>
        <a:defRPr sz="3600" b="1">
          <a:solidFill>
            <a:schemeClr val="bg1"/>
          </a:solidFill>
          <a:latin typeface="+mj-lt"/>
          <a:ea typeface="+mj-ea"/>
          <a:cs typeface="+mj-cs"/>
        </a:defRPr>
      </a:lvl1pPr>
      <a:lvl2pPr algn="ctr" rtl="0" fontAlgn="base">
        <a:spcBef>
          <a:spcPct val="0"/>
        </a:spcBef>
        <a:spcAft>
          <a:spcPct val="0"/>
        </a:spcAft>
        <a:defRPr sz="3600" b="1">
          <a:solidFill>
            <a:schemeClr val="bg1"/>
          </a:solidFill>
          <a:latin typeface="Arial" charset="0"/>
        </a:defRPr>
      </a:lvl2pPr>
      <a:lvl3pPr algn="ctr" rtl="0" fontAlgn="base">
        <a:spcBef>
          <a:spcPct val="0"/>
        </a:spcBef>
        <a:spcAft>
          <a:spcPct val="0"/>
        </a:spcAft>
        <a:defRPr sz="3600" b="1">
          <a:solidFill>
            <a:schemeClr val="bg1"/>
          </a:solidFill>
          <a:latin typeface="Arial" charset="0"/>
        </a:defRPr>
      </a:lvl3pPr>
      <a:lvl4pPr algn="ctr" rtl="0" fontAlgn="base">
        <a:spcBef>
          <a:spcPct val="0"/>
        </a:spcBef>
        <a:spcAft>
          <a:spcPct val="0"/>
        </a:spcAft>
        <a:defRPr sz="3600" b="1">
          <a:solidFill>
            <a:schemeClr val="bg1"/>
          </a:solidFill>
          <a:latin typeface="Arial" charset="0"/>
        </a:defRPr>
      </a:lvl4pPr>
      <a:lvl5pPr algn="ctr" rtl="0" fontAlgn="base">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p:titleStyle>
    <p:body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7.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3.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jpeg"/></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8.emf"/><Relationship Id="rId4" Type="http://schemas.openxmlformats.org/officeDocument/2006/relationships/oleObject" Target="../embeddings/oleObject9.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sz="5600" dirty="0" smtClean="0">
                <a:solidFill>
                  <a:srgbClr val="CC3300"/>
                </a:solidFill>
                <a:latin typeface="华文隶书" pitchFamily="2" charset="-122"/>
                <a:ea typeface="华文隶书" pitchFamily="2" charset="-122"/>
              </a:rPr>
              <a:t>信息安全与密码学</a:t>
            </a:r>
            <a:r>
              <a:rPr lang="en-US" altLang="zh-CN" sz="5600" dirty="0" smtClean="0">
                <a:solidFill>
                  <a:srgbClr val="CC3300"/>
                </a:solidFill>
                <a:latin typeface="华文隶书" pitchFamily="2" charset="-122"/>
                <a:ea typeface="华文隶书" pitchFamily="2" charset="-122"/>
              </a:rPr>
              <a:t/>
            </a:r>
            <a:br>
              <a:rPr lang="en-US" altLang="zh-CN" sz="5600" dirty="0" smtClean="0">
                <a:solidFill>
                  <a:srgbClr val="CC3300"/>
                </a:solidFill>
                <a:latin typeface="华文隶书" pitchFamily="2" charset="-122"/>
                <a:ea typeface="华文隶书" pitchFamily="2" charset="-122"/>
              </a:rPr>
            </a:br>
            <a:r>
              <a:rPr lang="zh-CN" altLang="en-US" sz="4000" dirty="0" smtClean="0">
                <a:solidFill>
                  <a:srgbClr val="FFFF00"/>
                </a:solidFill>
                <a:latin typeface="华文隶书" pitchFamily="2" charset="-122"/>
                <a:ea typeface="华文隶书" pitchFamily="2" charset="-122"/>
              </a:rPr>
              <a:t>第</a:t>
            </a:r>
            <a:r>
              <a:rPr lang="en-US" altLang="zh-CN" sz="4000" dirty="0" smtClean="0">
                <a:solidFill>
                  <a:srgbClr val="FFFF00"/>
                </a:solidFill>
                <a:latin typeface="华文隶书" pitchFamily="2" charset="-122"/>
                <a:ea typeface="华文隶书" pitchFamily="2" charset="-122"/>
              </a:rPr>
              <a:t>6</a:t>
            </a:r>
            <a:r>
              <a:rPr lang="zh-CN" altLang="en-US" sz="4000" dirty="0" smtClean="0">
                <a:solidFill>
                  <a:srgbClr val="FFFF00"/>
                </a:solidFill>
                <a:latin typeface="华文隶书" pitchFamily="2" charset="-122"/>
                <a:ea typeface="华文隶书" pitchFamily="2" charset="-122"/>
              </a:rPr>
              <a:t>章：</a:t>
            </a:r>
            <a:r>
              <a:rPr lang="en-US" altLang="zh-CN" sz="4000" dirty="0" smtClean="0">
                <a:solidFill>
                  <a:srgbClr val="FFFF00"/>
                </a:solidFill>
                <a:latin typeface="华文隶书" pitchFamily="2" charset="-122"/>
                <a:ea typeface="华文隶书" pitchFamily="2" charset="-122"/>
              </a:rPr>
              <a:t>Hash</a:t>
            </a:r>
            <a:r>
              <a:rPr lang="zh-CN" altLang="en-US" sz="4000" dirty="0" smtClean="0">
                <a:solidFill>
                  <a:srgbClr val="FFFF00"/>
                </a:solidFill>
                <a:latin typeface="华文隶书" pitchFamily="2" charset="-122"/>
                <a:ea typeface="华文隶书" pitchFamily="2" charset="-122"/>
              </a:rPr>
              <a:t>函数</a:t>
            </a:r>
            <a:r>
              <a:rPr lang="en-US" altLang="zh-CN" sz="4000" dirty="0" smtClean="0">
                <a:solidFill>
                  <a:srgbClr val="FFFF00"/>
                </a:solidFill>
                <a:latin typeface="华文隶书" pitchFamily="2" charset="-122"/>
                <a:ea typeface="华文隶书" pitchFamily="2" charset="-122"/>
              </a:rPr>
              <a:t/>
            </a:r>
            <a:br>
              <a:rPr lang="en-US" altLang="zh-CN" sz="4000" dirty="0" smtClean="0">
                <a:solidFill>
                  <a:srgbClr val="FFFF00"/>
                </a:solidFill>
                <a:latin typeface="华文隶书" pitchFamily="2" charset="-122"/>
                <a:ea typeface="华文隶书" pitchFamily="2" charset="-122"/>
              </a:rPr>
            </a:br>
            <a:r>
              <a:rPr lang="zh-CN" altLang="en-US" sz="4000" dirty="0" smtClean="0">
                <a:solidFill>
                  <a:srgbClr val="FFFF00"/>
                </a:solidFill>
                <a:latin typeface="华文隶书" pitchFamily="2" charset="-122"/>
                <a:ea typeface="华文隶书" pitchFamily="2" charset="-122"/>
              </a:rPr>
              <a:t>第</a:t>
            </a:r>
            <a:r>
              <a:rPr lang="en-US" altLang="zh-CN" sz="4000" dirty="0" smtClean="0">
                <a:solidFill>
                  <a:srgbClr val="FFFF00"/>
                </a:solidFill>
                <a:latin typeface="华文隶书" pitchFamily="2" charset="-122"/>
                <a:ea typeface="华文隶书" pitchFamily="2" charset="-122"/>
              </a:rPr>
              <a:t>7</a:t>
            </a:r>
            <a:r>
              <a:rPr lang="zh-CN" altLang="en-US" sz="4000" dirty="0" smtClean="0">
                <a:solidFill>
                  <a:srgbClr val="FFFF00"/>
                </a:solidFill>
                <a:latin typeface="华文隶书" pitchFamily="2" charset="-122"/>
                <a:ea typeface="华文隶书" pitchFamily="2" charset="-122"/>
              </a:rPr>
              <a:t>章：消息认证码</a:t>
            </a:r>
            <a:endParaRPr lang="zh-CN" altLang="en-US" sz="4000" dirty="0">
              <a:solidFill>
                <a:srgbClr val="CC3300"/>
              </a:solidFill>
              <a:latin typeface="华文隶书" pitchFamily="2" charset="-122"/>
              <a:ea typeface="华文隶书" pitchFamily="2" charset="-122"/>
            </a:endParaRPr>
          </a:p>
        </p:txBody>
      </p:sp>
      <p:sp>
        <p:nvSpPr>
          <p:cNvPr id="4" name="Rectangle 3"/>
          <p:cNvSpPr>
            <a:spLocks noGrp="1" noChangeArrowheads="1"/>
          </p:cNvSpPr>
          <p:nvPr/>
        </p:nvSpPr>
        <p:spPr bwMode="white">
          <a:xfrm>
            <a:off x="1219200" y="4419600"/>
            <a:ext cx="6705600" cy="83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chemeClr val="hlink"/>
              </a:buClr>
              <a:buFont typeface="Wingdings" pitchFamily="2" charset="2"/>
              <a:buNone/>
              <a:defRPr sz="2000" b="1">
                <a:solidFill>
                  <a:schemeClr val="tx1"/>
                </a:solidFill>
                <a:latin typeface="Times New Roman" pitchFamily="18" charset="0"/>
                <a:ea typeface="幼圆" pitchFamily="49" charset="-122"/>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zh-CN" altLang="en-US" sz="2400" dirty="0" smtClean="0">
                <a:latin typeface="华文楷体" pitchFamily="2" charset="-122"/>
                <a:ea typeface="华文楷体" pitchFamily="2" charset="-122"/>
              </a:rPr>
              <a:t>张 立 江</a:t>
            </a:r>
            <a:endParaRPr lang="zh-CN" altLang="en-US" sz="2400" dirty="0">
              <a:latin typeface="华文楷体" pitchFamily="2" charset="-122"/>
              <a:ea typeface="华文楷体" pitchFamily="2" charset="-122"/>
            </a:endParaRPr>
          </a:p>
          <a:p>
            <a:r>
              <a:rPr lang="en-US" altLang="zh-CN" dirty="0"/>
              <a:t>cheungcumt@163.com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990033"/>
                </a:solidFill>
                <a:latin typeface="黑体" pitchFamily="2" charset="-122"/>
                <a:ea typeface="黑体" pitchFamily="2" charset="-122"/>
              </a:rPr>
              <a:t>散列函数的构造与设计</a:t>
            </a:r>
            <a:endParaRPr lang="zh-CN" altLang="en-US" dirty="0"/>
          </a:p>
        </p:txBody>
      </p:sp>
      <p:sp>
        <p:nvSpPr>
          <p:cNvPr id="3" name="内容占位符 2"/>
          <p:cNvSpPr>
            <a:spLocks noGrp="1"/>
          </p:cNvSpPr>
          <p:nvPr>
            <p:ph idx="1"/>
          </p:nvPr>
        </p:nvSpPr>
        <p:spPr>
          <a:xfrm>
            <a:off x="457200" y="1752600"/>
            <a:ext cx="8229600" cy="4572000"/>
          </a:xfrm>
        </p:spPr>
        <p:txBody>
          <a:bodyPr/>
          <a:lstStyle/>
          <a:p>
            <a:r>
              <a:rPr lang="zh-CN" altLang="en-US" sz="2400" dirty="0" smtClean="0"/>
              <a:t>多数</a:t>
            </a:r>
            <a:r>
              <a:rPr lang="en-US" altLang="zh-CN" sz="2400" dirty="0" smtClean="0"/>
              <a:t>Hash</a:t>
            </a:r>
            <a:r>
              <a:rPr lang="zh-CN" altLang="en-US" sz="2400" dirty="0" smtClean="0"/>
              <a:t>函数如</a:t>
            </a:r>
            <a:r>
              <a:rPr lang="en-US" altLang="zh-CN" sz="2400" dirty="0" smtClean="0"/>
              <a:t>MD5</a:t>
            </a:r>
            <a:r>
              <a:rPr lang="zh-CN" altLang="en-US" sz="2400" dirty="0" smtClean="0"/>
              <a:t>，</a:t>
            </a:r>
            <a:r>
              <a:rPr lang="en-US" altLang="zh-CN" sz="2400" dirty="0" smtClean="0"/>
              <a:t>SHA-1</a:t>
            </a:r>
            <a:r>
              <a:rPr lang="zh-CN" altLang="en-US" sz="2400" dirty="0" smtClean="0"/>
              <a:t>，都是</a:t>
            </a:r>
            <a:r>
              <a:rPr lang="zh-CN" altLang="en-US" sz="2400" b="1" dirty="0" smtClean="0">
                <a:solidFill>
                  <a:srgbClr val="FF0000"/>
                </a:solidFill>
              </a:rPr>
              <a:t>迭代型</a:t>
            </a:r>
            <a:r>
              <a:rPr lang="zh-CN" altLang="en-US" sz="2400" dirty="0" smtClean="0"/>
              <a:t>的</a:t>
            </a:r>
            <a:endParaRPr lang="en-US" altLang="zh-CN" sz="2400" dirty="0" smtClean="0"/>
          </a:p>
          <a:p>
            <a:endParaRPr lang="zh-CN" altLang="en-US" dirty="0"/>
          </a:p>
        </p:txBody>
      </p:sp>
      <p:sp>
        <p:nvSpPr>
          <p:cNvPr id="4" name="日期占位符 3"/>
          <p:cNvSpPr>
            <a:spLocks noGrp="1"/>
          </p:cNvSpPr>
          <p:nvPr>
            <p:ph type="dt" sz="half" idx="10"/>
          </p:nvPr>
        </p:nvSpPr>
        <p:spPr/>
        <p:txBody>
          <a:bodyPr/>
          <a:lstStyle/>
          <a:p>
            <a:fld id="{F31CDC15-F8AF-4A6F-8976-7B5FEE02F4CF}"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a:t>
            </a:fld>
            <a:endParaRPr lang="en-US" altLang="zh-CN" dirty="0"/>
          </a:p>
        </p:txBody>
      </p:sp>
      <p:pic>
        <p:nvPicPr>
          <p:cNvPr id="11" name="Picture 1"/>
          <p:cNvPicPr>
            <a:picLocks noChangeAspect="1" noChangeArrowheads="1"/>
          </p:cNvPicPr>
          <p:nvPr/>
        </p:nvPicPr>
        <p:blipFill>
          <a:blip r:embed="rId2"/>
          <a:srcRect/>
          <a:stretch>
            <a:fillRect/>
          </a:stretch>
        </p:blipFill>
        <p:spPr bwMode="auto">
          <a:xfrm>
            <a:off x="457200" y="2209800"/>
            <a:ext cx="8229600" cy="39792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F58338BF-7115-46D5-9084-39859B762422}"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a:t>
            </a:fld>
            <a:endParaRPr lang="en-US" altLang="zh-CN" dirty="0"/>
          </a:p>
        </p:txBody>
      </p:sp>
      <mc:AlternateContent xmlns:mc="http://schemas.openxmlformats.org/markup-compatibility/2006" xmlns:a14="http://schemas.microsoft.com/office/drawing/2010/main">
        <mc:Choice Requires="a14">
          <p:sp>
            <p:nvSpPr>
              <p:cNvPr id="8" name="矩形 7"/>
              <p:cNvSpPr/>
              <p:nvPr/>
            </p:nvSpPr>
            <p:spPr>
              <a:xfrm>
                <a:off x="685800" y="1752600"/>
                <a:ext cx="8077200" cy="3970318"/>
              </a:xfrm>
              <a:prstGeom prst="rect">
                <a:avLst/>
              </a:prstGeom>
            </p:spPr>
            <p:txBody>
              <a:bodyPr wrap="square">
                <a:spAutoFit/>
              </a:bodyPr>
              <a:lstStyle/>
              <a:p>
                <a:pPr marL="457200" indent="-457200">
                  <a:buFont typeface="Arial" pitchFamily="34" charset="0"/>
                  <a:buChar char="•"/>
                </a:pPr>
                <a:r>
                  <a:rPr lang="zh-CN" altLang="en-US" sz="2800" dirty="0" smtClean="0">
                    <a:latin typeface="华文中宋" pitchFamily="2" charset="-122"/>
                    <a:ea typeface="华文中宋" pitchFamily="2" charset="-122"/>
                  </a:rPr>
                  <a:t>算法中重复使用某个函数</a:t>
                </a:r>
                <a14:m>
                  <m:oMath xmlns:m="http://schemas.openxmlformats.org/officeDocument/2006/math">
                    <m:r>
                      <a:rPr lang="en-US" altLang="zh-CN" sz="2800" i="1" dirty="0" smtClean="0">
                        <a:latin typeface="Cambria Math"/>
                        <a:ea typeface="华文中宋" pitchFamily="2" charset="-122"/>
                      </a:rPr>
                      <m:t>𝑓</m:t>
                    </m:r>
                    <m:r>
                      <a:rPr lang="en-US" altLang="zh-CN" sz="2800" i="1" dirty="0" smtClean="0">
                        <a:latin typeface="Cambria Math"/>
                        <a:ea typeface="华文中宋" pitchFamily="2" charset="-122"/>
                      </a:rPr>
                      <m:t> </m:t>
                    </m:r>
                  </m:oMath>
                </a14:m>
                <a:r>
                  <a:rPr lang="zh-CN" altLang="en-US" sz="2800" dirty="0" smtClean="0">
                    <a:latin typeface="华文中宋" pitchFamily="2" charset="-122"/>
                    <a:ea typeface="华文中宋" pitchFamily="2" charset="-122"/>
                  </a:rPr>
                  <a:t>。函数</a:t>
                </a:r>
                <a14:m>
                  <m:oMath xmlns:m="http://schemas.openxmlformats.org/officeDocument/2006/math">
                    <m:r>
                      <a:rPr lang="en-US" altLang="zh-CN" sz="2800" i="1" dirty="0" smtClean="0">
                        <a:latin typeface="Cambria Math"/>
                        <a:ea typeface="华文中宋" pitchFamily="2" charset="-122"/>
                      </a:rPr>
                      <m:t>𝑓</m:t>
                    </m:r>
                  </m:oMath>
                </a14:m>
                <a:r>
                  <a:rPr lang="zh-CN" altLang="en-US" sz="2800" dirty="0" smtClean="0">
                    <a:latin typeface="华文中宋" pitchFamily="2" charset="-122"/>
                    <a:ea typeface="华文中宋" pitchFamily="2" charset="-122"/>
                  </a:rPr>
                  <a:t>的输入有两项：</a:t>
                </a:r>
                <a:endParaRPr lang="en-US" altLang="zh-CN" sz="2800" dirty="0" smtClean="0">
                  <a:latin typeface="华文中宋" pitchFamily="2" charset="-122"/>
                  <a:ea typeface="华文中宋" pitchFamily="2" charset="-122"/>
                </a:endParaRPr>
              </a:p>
              <a:p>
                <a:pPr marL="914400" lvl="1" indent="-457200">
                  <a:buFont typeface="Wingdings" pitchFamily="2" charset="2"/>
                  <a:buChar char="ü"/>
                </a:pPr>
                <a:r>
                  <a:rPr lang="zh-CN" altLang="en-US" sz="2800" dirty="0" smtClean="0">
                    <a:latin typeface="华文中宋" pitchFamily="2" charset="-122"/>
                    <a:ea typeface="华文中宋" pitchFamily="2" charset="-122"/>
                  </a:rPr>
                  <a:t>上一轮</a:t>
                </a:r>
                <a:r>
                  <a:rPr lang="en-US" altLang="zh-CN" sz="2800" dirty="0" smtClean="0">
                    <a:latin typeface="华文中宋" pitchFamily="2" charset="-122"/>
                    <a:ea typeface="华文中宋" pitchFamily="2" charset="-122"/>
                  </a:rPr>
                  <a:t>(</a:t>
                </a:r>
                <a:r>
                  <a:rPr lang="zh-CN" altLang="en-US" sz="2800" dirty="0" smtClean="0">
                    <a:latin typeface="华文中宋" pitchFamily="2" charset="-122"/>
                    <a:ea typeface="华文中宋" pitchFamily="2" charset="-122"/>
                  </a:rPr>
                  <a:t>第</a:t>
                </a:r>
                <a14:m>
                  <m:oMath xmlns:m="http://schemas.openxmlformats.org/officeDocument/2006/math">
                    <m:r>
                      <a:rPr lang="en-US" altLang="zh-CN" sz="2800" i="1" dirty="0" smtClean="0">
                        <a:latin typeface="Cambria Math"/>
                        <a:ea typeface="华文中宋" pitchFamily="2" charset="-122"/>
                      </a:rPr>
                      <m:t>𝑖</m:t>
                    </m:r>
                    <m:r>
                      <a:rPr lang="en-US" altLang="zh-CN" sz="2800" i="1" dirty="0" smtClean="0">
                        <a:latin typeface="Cambria Math"/>
                        <a:ea typeface="华文中宋" pitchFamily="2" charset="-122"/>
                      </a:rPr>
                      <m:t>−1</m:t>
                    </m:r>
                  </m:oMath>
                </a14:m>
                <a:r>
                  <a:rPr lang="zh-CN" altLang="en-US" sz="2800" dirty="0" smtClean="0">
                    <a:latin typeface="华文中宋" pitchFamily="2" charset="-122"/>
                    <a:ea typeface="华文中宋" pitchFamily="2" charset="-122"/>
                  </a:rPr>
                  <a:t>轮</a:t>
                </a:r>
                <a:r>
                  <a:rPr lang="en-US" altLang="zh-CN" sz="2800" dirty="0" smtClean="0">
                    <a:latin typeface="华文中宋" pitchFamily="2" charset="-122"/>
                    <a:ea typeface="华文中宋" pitchFamily="2" charset="-122"/>
                  </a:rPr>
                  <a:t>)</a:t>
                </a:r>
                <a:r>
                  <a:rPr lang="zh-CN" altLang="en-US" sz="2800" dirty="0" smtClean="0">
                    <a:latin typeface="华文中宋" pitchFamily="2" charset="-122"/>
                    <a:ea typeface="华文中宋" pitchFamily="2" charset="-122"/>
                  </a:rPr>
                  <a:t>的输出</a:t>
                </a:r>
                <a14:m>
                  <m:oMath xmlns:m="http://schemas.openxmlformats.org/officeDocument/2006/math">
                    <m:sSub>
                      <m:sSubPr>
                        <m:ctrlPr>
                          <a:rPr lang="en-US" altLang="zh-CN" sz="2800" i="1" smtClean="0">
                            <a:latin typeface="Cambria Math"/>
                            <a:ea typeface="华文中宋" pitchFamily="2" charset="-122"/>
                          </a:rPr>
                        </m:ctrlPr>
                      </m:sSubPr>
                      <m:e>
                        <m:r>
                          <a:rPr lang="en-US" altLang="zh-CN" sz="2800" b="0" i="1" smtClean="0">
                            <a:latin typeface="Cambria Math"/>
                            <a:ea typeface="华文中宋" pitchFamily="2" charset="-122"/>
                          </a:rPr>
                          <m:t>𝐶𝑉</m:t>
                        </m:r>
                      </m:e>
                      <m:sub>
                        <m:r>
                          <a:rPr lang="en-US" altLang="zh-CN" sz="2800" b="0" i="1" smtClean="0">
                            <a:latin typeface="Cambria Math"/>
                            <a:ea typeface="华文中宋" pitchFamily="2" charset="-122"/>
                          </a:rPr>
                          <m:t>𝑖</m:t>
                        </m:r>
                        <m:r>
                          <a:rPr lang="en-US" altLang="zh-CN" sz="2800" b="0" i="1" smtClean="0">
                            <a:latin typeface="Cambria Math"/>
                            <a:ea typeface="华文中宋" pitchFamily="2" charset="-122"/>
                          </a:rPr>
                          <m:t>−1</m:t>
                        </m:r>
                      </m:sub>
                    </m:sSub>
                  </m:oMath>
                </a14:m>
                <a:r>
                  <a:rPr lang="zh-CN" altLang="en-US" sz="2800" dirty="0" smtClean="0">
                    <a:latin typeface="华文中宋" pitchFamily="2" charset="-122"/>
                    <a:ea typeface="华文中宋" pitchFamily="2" charset="-122"/>
                  </a:rPr>
                  <a:t>，称为</a:t>
                </a:r>
                <a:r>
                  <a:rPr lang="zh-CN" altLang="en-US" sz="2800" b="1" dirty="0" smtClean="0">
                    <a:solidFill>
                      <a:srgbClr val="FF0000"/>
                    </a:solidFill>
                    <a:latin typeface="华文中宋" pitchFamily="2" charset="-122"/>
                    <a:ea typeface="华文中宋" pitchFamily="2" charset="-122"/>
                  </a:rPr>
                  <a:t>链接变量</a:t>
                </a:r>
                <a:endParaRPr lang="en-US" altLang="zh-CN" sz="2800" b="1" dirty="0" smtClean="0">
                  <a:solidFill>
                    <a:srgbClr val="FF0000"/>
                  </a:solidFill>
                  <a:latin typeface="华文中宋" pitchFamily="2" charset="-122"/>
                  <a:ea typeface="华文中宋" pitchFamily="2" charset="-122"/>
                </a:endParaRPr>
              </a:p>
              <a:p>
                <a:pPr marL="914400" lvl="1" indent="-457200">
                  <a:buFont typeface="Wingdings" pitchFamily="2" charset="2"/>
                  <a:buChar char="ü"/>
                </a:pPr>
                <a:r>
                  <a:rPr lang="zh-CN" altLang="en-US" sz="2800" dirty="0" smtClean="0">
                    <a:latin typeface="华文中宋" pitchFamily="2" charset="-122"/>
                    <a:ea typeface="华文中宋" pitchFamily="2" charset="-122"/>
                  </a:rPr>
                  <a:t>本轮</a:t>
                </a:r>
                <a:r>
                  <a:rPr lang="en-US" altLang="zh-CN" sz="2800" dirty="0" smtClean="0">
                    <a:latin typeface="华文中宋" pitchFamily="2" charset="-122"/>
                    <a:ea typeface="华文中宋" pitchFamily="2" charset="-122"/>
                  </a:rPr>
                  <a:t>(</a:t>
                </a:r>
                <a:r>
                  <a:rPr lang="zh-CN" altLang="en-US" sz="2800" dirty="0" smtClean="0">
                    <a:latin typeface="华文中宋" pitchFamily="2" charset="-122"/>
                    <a:ea typeface="华文中宋" pitchFamily="2" charset="-122"/>
                  </a:rPr>
                  <a:t>第</a:t>
                </a:r>
                <a14:m>
                  <m:oMath xmlns:m="http://schemas.openxmlformats.org/officeDocument/2006/math">
                    <m:r>
                      <a:rPr lang="en-US" altLang="zh-CN" sz="2800" i="1" dirty="0" smtClean="0">
                        <a:latin typeface="Cambria Math"/>
                        <a:ea typeface="华文中宋" pitchFamily="2" charset="-122"/>
                      </a:rPr>
                      <m:t>𝑖</m:t>
                    </m:r>
                  </m:oMath>
                </a14:m>
                <a:r>
                  <a:rPr lang="zh-CN" altLang="en-US" sz="2800" dirty="0" smtClean="0">
                    <a:latin typeface="华文中宋" pitchFamily="2" charset="-122"/>
                    <a:ea typeface="华文中宋" pitchFamily="2" charset="-122"/>
                  </a:rPr>
                  <a:t>轮</a:t>
                </a:r>
                <a:r>
                  <a:rPr lang="en-US" altLang="zh-CN" sz="2800" dirty="0" smtClean="0">
                    <a:latin typeface="华文中宋" pitchFamily="2" charset="-122"/>
                    <a:ea typeface="华文中宋" pitchFamily="2" charset="-122"/>
                  </a:rPr>
                  <a:t>)</a:t>
                </a:r>
                <a:r>
                  <a:rPr lang="zh-CN" altLang="en-US" sz="2800" dirty="0" smtClean="0">
                    <a:latin typeface="华文中宋" pitchFamily="2" charset="-122"/>
                    <a:ea typeface="华文中宋" pitchFamily="2" charset="-122"/>
                  </a:rPr>
                  <a:t>的</a:t>
                </a:r>
                <a14:m>
                  <m:oMath xmlns:m="http://schemas.openxmlformats.org/officeDocument/2006/math">
                    <m:r>
                      <a:rPr lang="en-US" altLang="zh-CN" sz="2800" i="1" dirty="0" smtClean="0">
                        <a:latin typeface="Cambria Math"/>
                        <a:ea typeface="华文中宋" pitchFamily="2" charset="-122"/>
                      </a:rPr>
                      <m:t>𝑏</m:t>
                    </m:r>
                  </m:oMath>
                </a14:m>
                <a:r>
                  <a:rPr lang="zh-CN" altLang="en-US" sz="2800" dirty="0" smtClean="0">
                    <a:latin typeface="华文中宋" pitchFamily="2" charset="-122"/>
                    <a:ea typeface="华文中宋" pitchFamily="2" charset="-122"/>
                  </a:rPr>
                  <a:t>位</a:t>
                </a:r>
                <a:r>
                  <a:rPr lang="zh-CN" altLang="en-US" sz="2800" b="1" dirty="0" smtClean="0">
                    <a:solidFill>
                      <a:srgbClr val="FF0000"/>
                    </a:solidFill>
                    <a:latin typeface="华文中宋" pitchFamily="2" charset="-122"/>
                    <a:ea typeface="华文中宋" pitchFamily="2" charset="-122"/>
                  </a:rPr>
                  <a:t>输入分组</a:t>
                </a:r>
                <a14:m>
                  <m:oMath xmlns:m="http://schemas.openxmlformats.org/officeDocument/2006/math">
                    <m:r>
                      <a:rPr lang="en-US" altLang="zh-CN" sz="2800" b="1" i="1" dirty="0" smtClean="0">
                        <a:solidFill>
                          <a:srgbClr val="FF0000"/>
                        </a:solidFill>
                        <a:latin typeface="Cambria Math"/>
                        <a:ea typeface="华文中宋" pitchFamily="2" charset="-122"/>
                      </a:rPr>
                      <m:t>𝒎</m:t>
                    </m:r>
                    <m:r>
                      <a:rPr lang="en-US" altLang="zh-CN" sz="2800" b="1" i="1" baseline="-25000" dirty="0" smtClean="0">
                        <a:solidFill>
                          <a:srgbClr val="FF0000"/>
                        </a:solidFill>
                        <a:latin typeface="Cambria Math"/>
                        <a:ea typeface="华文中宋" pitchFamily="2" charset="-122"/>
                      </a:rPr>
                      <m:t>𝒊</m:t>
                    </m:r>
                  </m:oMath>
                </a14:m>
                <a:endParaRPr lang="zh-CN" altLang="en-US" sz="2800" dirty="0" smtClean="0">
                  <a:latin typeface="华文中宋" pitchFamily="2" charset="-122"/>
                  <a:ea typeface="华文中宋" pitchFamily="2" charset="-122"/>
                </a:endParaRPr>
              </a:p>
              <a:p>
                <a:pPr marL="457200" indent="-457200">
                  <a:buFont typeface="Arial" pitchFamily="34" charset="0"/>
                  <a:buChar char="•"/>
                </a:pPr>
                <a:r>
                  <a:rPr lang="zh-CN" altLang="en-US" sz="2800" dirty="0" smtClean="0">
                    <a:latin typeface="华文中宋" pitchFamily="2" charset="-122"/>
                    <a:ea typeface="华文中宋" pitchFamily="2" charset="-122"/>
                  </a:rPr>
                  <a:t>整个散列函数的</a:t>
                </a:r>
                <a:r>
                  <a:rPr lang="zh-CN" altLang="en-US" sz="2800" dirty="0" smtClean="0">
                    <a:solidFill>
                      <a:srgbClr val="FF0000"/>
                    </a:solidFill>
                    <a:latin typeface="华文中宋" pitchFamily="2" charset="-122"/>
                    <a:ea typeface="华文中宋" pitchFamily="2" charset="-122"/>
                  </a:rPr>
                  <a:t>逻辑关系</a:t>
                </a:r>
                <a:r>
                  <a:rPr lang="zh-CN" altLang="en-US" sz="2800" dirty="0" smtClean="0">
                    <a:latin typeface="华文中宋" pitchFamily="2" charset="-122"/>
                    <a:ea typeface="华文中宋" pitchFamily="2" charset="-122"/>
                  </a:rPr>
                  <a:t>可表示为：</a:t>
                </a:r>
              </a:p>
              <a:p>
                <a:pPr>
                  <a:buNone/>
                </a:pPr>
                <a14:m>
                  <m:oMathPara xmlns:m="http://schemas.openxmlformats.org/officeDocument/2006/math">
                    <m:oMathParaPr>
                      <m:jc m:val="centerGroup"/>
                    </m:oMathParaPr>
                    <m:oMath xmlns:m="http://schemas.openxmlformats.org/officeDocument/2006/math">
                      <m:r>
                        <a:rPr lang="en-US" altLang="zh-CN" sz="2800" i="1" dirty="0" smtClean="0">
                          <a:latin typeface="Cambria Math"/>
                          <a:ea typeface="华文中宋" pitchFamily="2" charset="-122"/>
                        </a:rPr>
                        <m:t>                       </m:t>
                      </m:r>
                      <m:r>
                        <a:rPr lang="en-US" altLang="zh-CN" sz="2800" i="1" dirty="0" smtClean="0">
                          <a:latin typeface="Cambria Math"/>
                          <a:ea typeface="华文中宋" pitchFamily="2" charset="-122"/>
                        </a:rPr>
                        <m:t>𝐶𝑉</m:t>
                      </m:r>
                      <m:r>
                        <a:rPr lang="en-US" altLang="zh-CN" sz="2800" i="1" baseline="-25000" dirty="0" smtClean="0">
                          <a:latin typeface="Cambria Math"/>
                          <a:ea typeface="华文中宋" pitchFamily="2" charset="-122"/>
                        </a:rPr>
                        <m:t>0</m:t>
                      </m:r>
                      <m:r>
                        <a:rPr lang="en-US" altLang="zh-CN" sz="2800" i="1" dirty="0" smtClean="0">
                          <a:latin typeface="Cambria Math"/>
                          <a:ea typeface="华文中宋" pitchFamily="2" charset="-122"/>
                        </a:rPr>
                        <m:t> =</m:t>
                      </m:r>
                      <m:r>
                        <a:rPr lang="en-US" altLang="zh-CN" sz="2800" i="1" dirty="0" smtClean="0">
                          <a:latin typeface="Cambria Math"/>
                          <a:ea typeface="华文中宋" pitchFamily="2" charset="-122"/>
                        </a:rPr>
                        <m:t>𝐼𝑉</m:t>
                      </m:r>
                      <m:r>
                        <a:rPr lang="zh-CN" altLang="en-US" sz="2800" i="1" dirty="0" smtClean="0">
                          <a:latin typeface="Cambria Math"/>
                          <a:ea typeface="华文中宋" pitchFamily="2" charset="-122"/>
                        </a:rPr>
                        <m:t>；</m:t>
                      </m:r>
                    </m:oMath>
                  </m:oMathPara>
                </a14:m>
                <a:endParaRPr lang="zh-CN" altLang="en-US" sz="2800" dirty="0" smtClean="0">
                  <a:latin typeface="华文中宋" pitchFamily="2" charset="-122"/>
                  <a:ea typeface="华文中宋" pitchFamily="2" charset="-122"/>
                </a:endParaRPr>
              </a:p>
              <a:p>
                <a:pPr>
                  <a:buNone/>
                </a:pPr>
                <a14:m>
                  <m:oMathPara xmlns:m="http://schemas.openxmlformats.org/officeDocument/2006/math">
                    <m:oMathParaPr>
                      <m:jc m:val="centerGroup"/>
                    </m:oMathParaPr>
                    <m:oMath xmlns:m="http://schemas.openxmlformats.org/officeDocument/2006/math">
                      <m:r>
                        <a:rPr lang="en-US" altLang="zh-CN" sz="2800" i="1" dirty="0" smtClean="0">
                          <a:latin typeface="Cambria Math"/>
                          <a:ea typeface="华文中宋" pitchFamily="2" charset="-122"/>
                        </a:rPr>
                        <m:t>                       </m:t>
                      </m:r>
                      <m:r>
                        <a:rPr lang="en-US" altLang="zh-CN" sz="2800" i="1" dirty="0" err="1" smtClean="0">
                          <a:latin typeface="Cambria Math"/>
                          <a:ea typeface="华文中宋" pitchFamily="2" charset="-122"/>
                        </a:rPr>
                        <m:t>𝐶𝑉</m:t>
                      </m:r>
                      <m:r>
                        <a:rPr lang="en-US" altLang="zh-CN" sz="2800" i="1" baseline="-25000" dirty="0" err="1" smtClean="0">
                          <a:latin typeface="Cambria Math"/>
                          <a:ea typeface="华文中宋" pitchFamily="2" charset="-122"/>
                        </a:rPr>
                        <m:t>𝑖</m:t>
                      </m:r>
                      <m:r>
                        <a:rPr lang="en-US" altLang="zh-CN" sz="2800" i="1" dirty="0" smtClean="0">
                          <a:latin typeface="Cambria Math"/>
                          <a:ea typeface="华文中宋" pitchFamily="2" charset="-122"/>
                        </a:rPr>
                        <m:t> =</m:t>
                      </m:r>
                      <m:r>
                        <a:rPr lang="en-US" altLang="zh-CN" sz="2800" i="1" dirty="0" smtClean="0">
                          <a:latin typeface="Cambria Math"/>
                          <a:ea typeface="华文中宋" pitchFamily="2" charset="-122"/>
                        </a:rPr>
                        <m:t>𝑓</m:t>
                      </m:r>
                      <m:r>
                        <a:rPr lang="en-US" altLang="zh-CN" sz="2800" i="1" dirty="0" smtClean="0">
                          <a:latin typeface="Cambria Math"/>
                          <a:ea typeface="华文中宋" pitchFamily="2" charset="-122"/>
                        </a:rPr>
                        <m:t>(</m:t>
                      </m:r>
                      <m:sSub>
                        <m:sSubPr>
                          <m:ctrlPr>
                            <a:rPr lang="en-US" altLang="zh-CN" sz="2800" i="1">
                              <a:latin typeface="Cambria Math"/>
                              <a:ea typeface="华文中宋" pitchFamily="2" charset="-122"/>
                            </a:rPr>
                          </m:ctrlPr>
                        </m:sSubPr>
                        <m:e>
                          <m:r>
                            <a:rPr lang="en-US" altLang="zh-CN" sz="2800" i="1">
                              <a:latin typeface="Cambria Math"/>
                              <a:ea typeface="华文中宋" pitchFamily="2" charset="-122"/>
                            </a:rPr>
                            <m:t>𝐶𝑉</m:t>
                          </m:r>
                        </m:e>
                        <m:sub>
                          <m:r>
                            <a:rPr lang="en-US" altLang="zh-CN" sz="2800" i="1">
                              <a:latin typeface="Cambria Math"/>
                              <a:ea typeface="华文中宋" pitchFamily="2" charset="-122"/>
                            </a:rPr>
                            <m:t>𝑖</m:t>
                          </m:r>
                          <m:r>
                            <a:rPr lang="en-US" altLang="zh-CN" sz="2800" i="1">
                              <a:latin typeface="Cambria Math"/>
                              <a:ea typeface="华文中宋" pitchFamily="2" charset="-122"/>
                            </a:rPr>
                            <m:t>−1</m:t>
                          </m:r>
                        </m:sub>
                      </m:sSub>
                      <m:r>
                        <a:rPr lang="zh-CN" altLang="en-US" sz="2800" i="1" dirty="0" smtClean="0">
                          <a:latin typeface="Cambria Math"/>
                          <a:ea typeface="华文中宋" pitchFamily="2" charset="-122"/>
                        </a:rPr>
                        <m:t>，</m:t>
                      </m:r>
                      <m:r>
                        <a:rPr lang="en-US" altLang="zh-CN" sz="2800" i="1" dirty="0" smtClean="0">
                          <a:latin typeface="Cambria Math"/>
                          <a:ea typeface="华文中宋" pitchFamily="2" charset="-122"/>
                        </a:rPr>
                        <m:t>𝑚</m:t>
                      </m:r>
                      <m:r>
                        <a:rPr lang="en-US" altLang="zh-CN" sz="2800" i="1" baseline="-25000" dirty="0" smtClean="0">
                          <a:latin typeface="Cambria Math"/>
                          <a:ea typeface="华文中宋" pitchFamily="2" charset="-122"/>
                        </a:rPr>
                        <m:t>𝑖</m:t>
                      </m:r>
                      <m:r>
                        <a:rPr lang="en-US" altLang="zh-CN" sz="2800" i="1" dirty="0" smtClean="0">
                          <a:latin typeface="Cambria Math"/>
                          <a:ea typeface="华文中宋" pitchFamily="2" charset="-122"/>
                        </a:rPr>
                        <m:t>)</m:t>
                      </m:r>
                      <m:r>
                        <a:rPr lang="zh-CN" altLang="en-US" sz="2800" i="1" dirty="0" smtClean="0">
                          <a:latin typeface="Cambria Math"/>
                          <a:ea typeface="华文中宋" pitchFamily="2" charset="-122"/>
                        </a:rPr>
                        <m:t>；</m:t>
                      </m:r>
                      <m:r>
                        <a:rPr lang="en-US" altLang="zh-CN" sz="2800" i="1" dirty="0" smtClean="0">
                          <a:latin typeface="Cambria Math"/>
                          <a:ea typeface="华文中宋" pitchFamily="2" charset="-122"/>
                        </a:rPr>
                        <m:t>1≤</m:t>
                      </m:r>
                      <m:r>
                        <a:rPr lang="en-US" altLang="zh-CN" sz="2800" i="1" dirty="0" smtClean="0">
                          <a:latin typeface="Cambria Math"/>
                          <a:ea typeface="华文中宋" pitchFamily="2" charset="-122"/>
                        </a:rPr>
                        <m:t>𝑖</m:t>
                      </m:r>
                      <m:r>
                        <a:rPr lang="en-US" altLang="zh-CN" sz="2800" i="1" dirty="0" smtClean="0">
                          <a:latin typeface="Cambria Math"/>
                          <a:ea typeface="华文中宋" pitchFamily="2" charset="-122"/>
                        </a:rPr>
                        <m:t>≤</m:t>
                      </m:r>
                      <m:r>
                        <a:rPr lang="en-US" altLang="zh-CN" sz="2800" i="1" dirty="0" smtClean="0">
                          <a:latin typeface="Cambria Math"/>
                          <a:ea typeface="华文中宋" pitchFamily="2" charset="-122"/>
                        </a:rPr>
                        <m:t>𝑡</m:t>
                      </m:r>
                      <m:r>
                        <a:rPr lang="zh-CN" altLang="en-US" sz="2800" i="1" dirty="0" smtClean="0">
                          <a:latin typeface="Cambria Math"/>
                          <a:ea typeface="华文中宋" pitchFamily="2" charset="-122"/>
                        </a:rPr>
                        <m:t>；</m:t>
                      </m:r>
                      <m:r>
                        <a:rPr lang="zh-CN" altLang="en-US" sz="2800" i="1" dirty="0" smtClean="0">
                          <a:latin typeface="Cambria Math"/>
                          <a:ea typeface="华文中宋" pitchFamily="2" charset="-122"/>
                        </a:rPr>
                        <m:t> </m:t>
                      </m:r>
                    </m:oMath>
                  </m:oMathPara>
                </a14:m>
                <a:endParaRPr lang="zh-CN" altLang="en-US" sz="2800" i="1" dirty="0" smtClean="0">
                  <a:latin typeface="华文中宋" pitchFamily="2" charset="-122"/>
                  <a:ea typeface="华文中宋" pitchFamily="2" charset="-122"/>
                </a:endParaRPr>
              </a:p>
              <a:p>
                <a:pPr>
                  <a:buNone/>
                </a:pPr>
                <a14:m>
                  <m:oMathPara xmlns:m="http://schemas.openxmlformats.org/officeDocument/2006/math">
                    <m:oMathParaPr>
                      <m:jc m:val="centerGroup"/>
                    </m:oMathParaPr>
                    <m:oMath xmlns:m="http://schemas.openxmlformats.org/officeDocument/2006/math">
                      <m:r>
                        <a:rPr lang="en-US" altLang="zh-CN" sz="2800" i="1" dirty="0" smtClean="0">
                          <a:latin typeface="Cambria Math"/>
                          <a:ea typeface="华文中宋" pitchFamily="2" charset="-122"/>
                        </a:rPr>
                        <m:t>                       </m:t>
                      </m:r>
                      <m:r>
                        <a:rPr lang="en-US" altLang="zh-CN" sz="2800" i="1" dirty="0" smtClean="0">
                          <a:latin typeface="Cambria Math"/>
                          <a:ea typeface="华文中宋" pitchFamily="2" charset="-122"/>
                        </a:rPr>
                        <m:t>h</m:t>
                      </m:r>
                      <m:r>
                        <a:rPr lang="en-US" altLang="zh-CN" sz="2800" i="1" dirty="0" smtClean="0">
                          <a:latin typeface="Cambria Math"/>
                          <a:ea typeface="华文中宋" pitchFamily="2" charset="-122"/>
                        </a:rPr>
                        <m:t>(</m:t>
                      </m:r>
                      <m:r>
                        <a:rPr lang="en-US" altLang="zh-CN" sz="2800" i="1" dirty="0" smtClean="0">
                          <a:latin typeface="Cambria Math"/>
                          <a:ea typeface="华文中宋" pitchFamily="2" charset="-122"/>
                        </a:rPr>
                        <m:t>𝑀</m:t>
                      </m:r>
                      <m:r>
                        <a:rPr lang="en-US" altLang="zh-CN" sz="2800" i="1" dirty="0" smtClean="0">
                          <a:latin typeface="Cambria Math"/>
                          <a:ea typeface="华文中宋" pitchFamily="2" charset="-122"/>
                        </a:rPr>
                        <m:t>)=</m:t>
                      </m:r>
                      <m:r>
                        <a:rPr lang="en-US" altLang="zh-CN" sz="2800" i="1" dirty="0" err="1" smtClean="0">
                          <a:latin typeface="Cambria Math"/>
                          <a:ea typeface="华文中宋" pitchFamily="2" charset="-122"/>
                        </a:rPr>
                        <m:t>𝐶𝑉</m:t>
                      </m:r>
                      <m:r>
                        <a:rPr lang="en-US" altLang="zh-CN" sz="2800" i="1" baseline="-25000" dirty="0" err="1" smtClean="0">
                          <a:latin typeface="Cambria Math"/>
                          <a:ea typeface="华文中宋" pitchFamily="2" charset="-122"/>
                        </a:rPr>
                        <m:t>𝑡</m:t>
                      </m:r>
                    </m:oMath>
                  </m:oMathPara>
                </a14:m>
                <a:endParaRPr lang="zh-CN" altLang="en-US" sz="2800" dirty="0" smtClean="0">
                  <a:latin typeface="华文中宋" pitchFamily="2" charset="-122"/>
                  <a:ea typeface="华文中宋" pitchFamily="2"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685800" y="1752600"/>
                <a:ext cx="8077200" cy="3970318"/>
              </a:xfrm>
              <a:prstGeom prst="rect">
                <a:avLst/>
              </a:prstGeom>
              <a:blipFill rotWithShape="1">
                <a:blip r:embed="rId2"/>
                <a:stretch>
                  <a:fillRect l="-1358" t="-153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a:t>
            </a:r>
            <a:r>
              <a:rPr lang="zh-CN" altLang="en-US" dirty="0" smtClean="0"/>
              <a:t>函数算法介绍</a:t>
            </a:r>
            <a:endParaRPr lang="zh-CN" altLang="en-US" dirty="0"/>
          </a:p>
        </p:txBody>
      </p:sp>
      <p:sp>
        <p:nvSpPr>
          <p:cNvPr id="3" name="内容占位符 2"/>
          <p:cNvSpPr>
            <a:spLocks noGrp="1"/>
          </p:cNvSpPr>
          <p:nvPr>
            <p:ph idx="1"/>
          </p:nvPr>
        </p:nvSpPr>
        <p:spPr>
          <a:xfrm>
            <a:off x="457200" y="1447800"/>
            <a:ext cx="8382000" cy="4876800"/>
          </a:xfrm>
        </p:spPr>
        <p:txBody>
          <a:bodyPr/>
          <a:lstStyle/>
          <a:p>
            <a:pPr>
              <a:lnSpc>
                <a:spcPct val="110000"/>
              </a:lnSpc>
            </a:pPr>
            <a:r>
              <a:rPr lang="en-US" altLang="zh-CN" b="1" dirty="0" smtClean="0">
                <a:solidFill>
                  <a:srgbClr val="FF00FF"/>
                </a:solidFill>
                <a:latin typeface="Tahoma" pitchFamily="34" charset="0"/>
              </a:rPr>
              <a:t>MD5</a:t>
            </a:r>
            <a:r>
              <a:rPr lang="zh-CN" altLang="en-US" b="1" dirty="0" smtClean="0">
                <a:solidFill>
                  <a:srgbClr val="FF00FF"/>
                </a:solidFill>
                <a:latin typeface="Tahoma" pitchFamily="34" charset="0"/>
              </a:rPr>
              <a:t>、</a:t>
            </a:r>
            <a:r>
              <a:rPr lang="en-US" altLang="zh-CN" b="1" dirty="0" smtClean="0">
                <a:solidFill>
                  <a:srgbClr val="FF00FF"/>
                </a:solidFill>
                <a:latin typeface="Tahoma" pitchFamily="34" charset="0"/>
              </a:rPr>
              <a:t>SHA-1</a:t>
            </a:r>
            <a:r>
              <a:rPr lang="zh-CN" altLang="en-US" dirty="0" smtClean="0">
                <a:latin typeface="Tahoma" pitchFamily="34" charset="0"/>
              </a:rPr>
              <a:t>是当前国际通行的两大标准</a:t>
            </a:r>
            <a:endParaRPr lang="en-US" altLang="zh-CN" dirty="0" smtClean="0">
              <a:latin typeface="Tahoma" pitchFamily="34" charset="0"/>
            </a:endParaRPr>
          </a:p>
          <a:p>
            <a:pPr lvl="1">
              <a:lnSpc>
                <a:spcPct val="110000"/>
              </a:lnSpc>
            </a:pPr>
            <a:r>
              <a:rPr lang="en-US" altLang="zh-CN" b="1" dirty="0" smtClean="0">
                <a:solidFill>
                  <a:srgbClr val="FF00FF"/>
                </a:solidFill>
                <a:latin typeface="Tahoma" pitchFamily="34" charset="0"/>
              </a:rPr>
              <a:t>MD5</a:t>
            </a:r>
            <a:r>
              <a:rPr lang="zh-CN" altLang="en-US" dirty="0" smtClean="0">
                <a:latin typeface="Tahoma" pitchFamily="34" charset="0"/>
              </a:rPr>
              <a:t>由国际著名密码学家、图灵奖获得者兼公钥加密算法</a:t>
            </a:r>
            <a:r>
              <a:rPr lang="en-US" altLang="zh-CN" dirty="0" smtClean="0">
                <a:latin typeface="Tahoma" pitchFamily="34" charset="0"/>
              </a:rPr>
              <a:t>RSA</a:t>
            </a:r>
            <a:r>
              <a:rPr lang="zh-CN" altLang="en-US" dirty="0" smtClean="0">
                <a:latin typeface="Tahoma" pitchFamily="34" charset="0"/>
              </a:rPr>
              <a:t>的创始人</a:t>
            </a:r>
            <a:r>
              <a:rPr lang="en-US" altLang="zh-CN" dirty="0" err="1" smtClean="0">
                <a:solidFill>
                  <a:srgbClr val="FF00FF"/>
                </a:solidFill>
                <a:latin typeface="Tahoma" pitchFamily="34" charset="0"/>
              </a:rPr>
              <a:t>Rivest</a:t>
            </a:r>
            <a:r>
              <a:rPr lang="zh-CN" altLang="en-US" dirty="0" smtClean="0">
                <a:latin typeface="Tahoma" pitchFamily="34" charset="0"/>
              </a:rPr>
              <a:t>设计</a:t>
            </a:r>
            <a:endParaRPr lang="en-US" altLang="zh-CN" dirty="0" smtClean="0">
              <a:latin typeface="Tahoma" pitchFamily="34" charset="0"/>
            </a:endParaRPr>
          </a:p>
          <a:p>
            <a:pPr lvl="1">
              <a:lnSpc>
                <a:spcPct val="110000"/>
              </a:lnSpc>
            </a:pPr>
            <a:r>
              <a:rPr lang="en-US" altLang="zh-CN" b="1" dirty="0" smtClean="0">
                <a:solidFill>
                  <a:srgbClr val="FF00FF"/>
                </a:solidFill>
                <a:latin typeface="Tahoma" pitchFamily="34" charset="0"/>
              </a:rPr>
              <a:t>SHA-1</a:t>
            </a:r>
            <a:r>
              <a:rPr lang="zh-CN" altLang="en-US" dirty="0" smtClean="0">
                <a:latin typeface="Tahoma" pitchFamily="34" charset="0"/>
              </a:rPr>
              <a:t>由美国制定密码算法的标准机构</a:t>
            </a:r>
            <a:r>
              <a:rPr lang="en-US" altLang="zh-CN" dirty="0" smtClean="0">
                <a:latin typeface="Tahoma" pitchFamily="34" charset="0"/>
              </a:rPr>
              <a:t>—</a:t>
            </a:r>
            <a:r>
              <a:rPr lang="zh-CN" altLang="en-US" dirty="0" smtClean="0">
                <a:latin typeface="Tahoma" pitchFamily="34" charset="0"/>
              </a:rPr>
              <a:t>美国国家标准技术研究院</a:t>
            </a:r>
            <a:r>
              <a:rPr lang="en-US" altLang="zh-CN" dirty="0" smtClean="0">
                <a:latin typeface="Tahoma" pitchFamily="34" charset="0"/>
              </a:rPr>
              <a:t>(NIST)</a:t>
            </a:r>
            <a:r>
              <a:rPr lang="zh-CN" altLang="en-US" dirty="0" smtClean="0">
                <a:latin typeface="Tahoma" pitchFamily="34" charset="0"/>
              </a:rPr>
              <a:t>与</a:t>
            </a:r>
            <a:r>
              <a:rPr lang="zh-CN" altLang="en-US" dirty="0" smtClean="0">
                <a:solidFill>
                  <a:srgbClr val="FF0000"/>
                </a:solidFill>
                <a:latin typeface="Tahoma" pitchFamily="34" charset="0"/>
              </a:rPr>
              <a:t>美国国家安全局</a:t>
            </a:r>
            <a:r>
              <a:rPr lang="en-US" altLang="zh-CN" dirty="0" smtClean="0">
                <a:solidFill>
                  <a:srgbClr val="FF0000"/>
                </a:solidFill>
                <a:latin typeface="Tahoma" pitchFamily="34" charset="0"/>
              </a:rPr>
              <a:t>(NSA)</a:t>
            </a:r>
            <a:r>
              <a:rPr lang="zh-CN" altLang="en-US" dirty="0" smtClean="0">
                <a:latin typeface="Tahoma" pitchFamily="34" charset="0"/>
              </a:rPr>
              <a:t>设计</a:t>
            </a:r>
          </a:p>
          <a:p>
            <a:pPr>
              <a:lnSpc>
                <a:spcPct val="110000"/>
              </a:lnSpc>
            </a:pPr>
            <a:r>
              <a:rPr lang="zh-CN" altLang="en-US" dirty="0" smtClean="0">
                <a:latin typeface="Tahoma" pitchFamily="34" charset="0"/>
              </a:rPr>
              <a:t>两大算法是数字签名及许多其它密码应用领域的关键技术，广泛应用于金融、证券等电子商务领域</a:t>
            </a:r>
            <a:endParaRPr lang="en-US" altLang="zh-CN" dirty="0" smtClean="0">
              <a:latin typeface="Tahoma" pitchFamily="34" charset="0"/>
            </a:endParaRPr>
          </a:p>
          <a:p>
            <a:pPr lvl="1">
              <a:lnSpc>
                <a:spcPct val="110000"/>
              </a:lnSpc>
            </a:pPr>
            <a:r>
              <a:rPr lang="en-US" altLang="zh-CN" dirty="0" smtClean="0">
                <a:latin typeface="Tahoma" pitchFamily="34" charset="0"/>
              </a:rPr>
              <a:t>SHA-1</a:t>
            </a:r>
            <a:r>
              <a:rPr lang="zh-CN" altLang="en-US" dirty="0" smtClean="0">
                <a:latin typeface="Tahoma" pitchFamily="34" charset="0"/>
              </a:rPr>
              <a:t>早在</a:t>
            </a:r>
            <a:r>
              <a:rPr lang="en-US" altLang="zh-CN" dirty="0" smtClean="0">
                <a:latin typeface="Tahoma" pitchFamily="34" charset="0"/>
              </a:rPr>
              <a:t>1994</a:t>
            </a:r>
            <a:r>
              <a:rPr lang="zh-CN" altLang="en-US" dirty="0" smtClean="0">
                <a:latin typeface="Tahoma" pitchFamily="34" charset="0"/>
              </a:rPr>
              <a:t>年便为美国政府采纳，目前是美国政府广泛应用的</a:t>
            </a:r>
            <a:r>
              <a:rPr lang="en-US" altLang="zh-CN" dirty="0" smtClean="0">
                <a:latin typeface="Tahoma" pitchFamily="34" charset="0"/>
              </a:rPr>
              <a:t>Hash</a:t>
            </a:r>
            <a:r>
              <a:rPr lang="zh-CN" altLang="en-US" dirty="0" smtClean="0">
                <a:latin typeface="Tahoma" pitchFamily="34" charset="0"/>
              </a:rPr>
              <a:t>函数密码算法</a:t>
            </a:r>
            <a:endParaRPr lang="zh-CN" altLang="en-US" dirty="0"/>
          </a:p>
        </p:txBody>
      </p:sp>
      <p:sp>
        <p:nvSpPr>
          <p:cNvPr id="4" name="日期占位符 3"/>
          <p:cNvSpPr>
            <a:spLocks noGrp="1"/>
          </p:cNvSpPr>
          <p:nvPr>
            <p:ph type="dt" sz="half" idx="10"/>
          </p:nvPr>
        </p:nvSpPr>
        <p:spPr/>
        <p:txBody>
          <a:bodyPr/>
          <a:lstStyle/>
          <a:p>
            <a:fld id="{37607874-68A2-4521-8F4B-0C949C4FF056}"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a:t>
            </a:fld>
            <a:endParaRPr lang="en-US" altLang="zh-C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MD5</a:t>
            </a:r>
            <a:r>
              <a:rPr lang="zh-CN" altLang="en-US" dirty="0" smtClean="0"/>
              <a:t>算法</a:t>
            </a:r>
            <a:endParaRPr lang="zh-CN" altLang="en-US" dirty="0"/>
          </a:p>
        </p:txBody>
      </p:sp>
      <p:sp>
        <p:nvSpPr>
          <p:cNvPr id="3" name="内容占位符 2"/>
          <p:cNvSpPr>
            <a:spLocks noGrp="1"/>
          </p:cNvSpPr>
          <p:nvPr>
            <p:ph idx="1"/>
          </p:nvPr>
        </p:nvSpPr>
        <p:spPr/>
        <p:txBody>
          <a:bodyPr/>
          <a:lstStyle/>
          <a:p>
            <a:pPr>
              <a:lnSpc>
                <a:spcPct val="90000"/>
              </a:lnSpc>
            </a:pPr>
            <a:r>
              <a:rPr lang="en-US" altLang="zh-TW" dirty="0" smtClean="0">
                <a:solidFill>
                  <a:srgbClr val="800000"/>
                </a:solidFill>
                <a:latin typeface="Tahoma" pitchFamily="34" charset="0"/>
              </a:rPr>
              <a:t>MIT </a:t>
            </a:r>
            <a:r>
              <a:rPr lang="zh-TW" altLang="en-US" dirty="0" smtClean="0">
                <a:solidFill>
                  <a:srgbClr val="800000"/>
                </a:solidFill>
                <a:latin typeface="Tahoma" pitchFamily="34" charset="0"/>
              </a:rPr>
              <a:t>一系列</a:t>
            </a:r>
            <a:r>
              <a:rPr lang="zh-CN" altLang="en-US" dirty="0" smtClean="0">
                <a:solidFill>
                  <a:srgbClr val="800000"/>
                </a:solidFill>
                <a:latin typeface="Tahoma" pitchFamily="34" charset="0"/>
              </a:rPr>
              <a:t>杂凑</a:t>
            </a:r>
            <a:r>
              <a:rPr lang="zh-TW" altLang="en-US" dirty="0" smtClean="0">
                <a:solidFill>
                  <a:srgbClr val="800000"/>
                </a:solidFill>
                <a:latin typeface="Tahoma" pitchFamily="34" charset="0"/>
              </a:rPr>
              <a:t>算法 </a:t>
            </a:r>
            <a:r>
              <a:rPr lang="en-US" altLang="zh-TW" dirty="0" smtClean="0">
                <a:solidFill>
                  <a:srgbClr val="800000"/>
                </a:solidFill>
                <a:latin typeface="Tahoma" pitchFamily="34" charset="0"/>
              </a:rPr>
              <a:t>(Ron</a:t>
            </a:r>
            <a:r>
              <a:rPr lang="en-US" altLang="zh-CN" dirty="0" smtClean="0">
                <a:solidFill>
                  <a:srgbClr val="800000"/>
                </a:solidFill>
                <a:latin typeface="Tahoma" pitchFamily="34" charset="0"/>
              </a:rPr>
              <a:t>al</a:t>
            </a:r>
            <a:r>
              <a:rPr lang="en-US" altLang="zh-TW" dirty="0" smtClean="0">
                <a:solidFill>
                  <a:srgbClr val="800000"/>
                </a:solidFill>
                <a:latin typeface="Tahoma" pitchFamily="34" charset="0"/>
              </a:rPr>
              <a:t> </a:t>
            </a:r>
            <a:r>
              <a:rPr lang="en-US" altLang="zh-TW" dirty="0" err="1" smtClean="0">
                <a:solidFill>
                  <a:srgbClr val="800000"/>
                </a:solidFill>
                <a:latin typeface="Tahoma" pitchFamily="34" charset="0"/>
              </a:rPr>
              <a:t>Rivest</a:t>
            </a:r>
            <a:r>
              <a:rPr lang="en-US" altLang="zh-TW" dirty="0" smtClean="0">
                <a:solidFill>
                  <a:srgbClr val="800000"/>
                </a:solidFill>
                <a:latin typeface="Tahoma" pitchFamily="34" charset="0"/>
              </a:rPr>
              <a:t> </a:t>
            </a:r>
            <a:r>
              <a:rPr lang="zh-CN" altLang="en-US" dirty="0" smtClean="0">
                <a:solidFill>
                  <a:srgbClr val="800000"/>
                </a:solidFill>
                <a:latin typeface="Tahoma" pitchFamily="34" charset="0"/>
              </a:rPr>
              <a:t>设计</a:t>
            </a:r>
            <a:r>
              <a:rPr lang="en-US" altLang="zh-TW" dirty="0" smtClean="0">
                <a:solidFill>
                  <a:srgbClr val="800000"/>
                </a:solidFill>
                <a:latin typeface="Tahoma" pitchFamily="34" charset="0"/>
              </a:rPr>
              <a:t>)</a:t>
            </a:r>
            <a:r>
              <a:rPr lang="en-US" altLang="zh-TW" dirty="0" smtClean="0">
                <a:latin typeface="Tahoma" pitchFamily="34" charset="0"/>
              </a:rPr>
              <a:t> </a:t>
            </a:r>
          </a:p>
          <a:p>
            <a:pPr lvl="2">
              <a:lnSpc>
                <a:spcPct val="90000"/>
              </a:lnSpc>
            </a:pPr>
            <a:r>
              <a:rPr lang="en-US" altLang="zh-CN" dirty="0" smtClean="0">
                <a:latin typeface="Tahoma" pitchFamily="34" charset="0"/>
                <a:ea typeface="黑体" pitchFamily="2" charset="-122"/>
              </a:rPr>
              <a:t>http://theory.lcs.mit.edu/~rivest/</a:t>
            </a:r>
          </a:p>
          <a:p>
            <a:pPr>
              <a:lnSpc>
                <a:spcPct val="90000"/>
              </a:lnSpc>
            </a:pPr>
            <a:r>
              <a:rPr lang="en-US" altLang="zh-TW" dirty="0" smtClean="0">
                <a:solidFill>
                  <a:srgbClr val="008080"/>
                </a:solidFill>
                <a:latin typeface="Tahoma" pitchFamily="34" charset="0"/>
              </a:rPr>
              <a:t>Message Digest (MD)</a:t>
            </a:r>
            <a:endParaRPr lang="en-US" altLang="zh-TW" dirty="0" smtClean="0">
              <a:latin typeface="Tahoma" pitchFamily="34" charset="0"/>
            </a:endParaRPr>
          </a:p>
          <a:p>
            <a:pPr lvl="1">
              <a:lnSpc>
                <a:spcPct val="90000"/>
              </a:lnSpc>
            </a:pPr>
            <a:r>
              <a:rPr lang="en-US" altLang="zh-TW" dirty="0" smtClean="0">
                <a:latin typeface="Tahoma" pitchFamily="34" charset="0"/>
                <a:ea typeface="黑体" pitchFamily="2" charset="-122"/>
              </a:rPr>
              <a:t>MD2 (RFC 1319) </a:t>
            </a:r>
          </a:p>
          <a:p>
            <a:pPr lvl="1">
              <a:lnSpc>
                <a:spcPct val="90000"/>
              </a:lnSpc>
            </a:pPr>
            <a:r>
              <a:rPr lang="en-US" altLang="zh-TW" dirty="0" smtClean="0">
                <a:latin typeface="Tahoma" pitchFamily="34" charset="0"/>
                <a:ea typeface="黑体" pitchFamily="2" charset="-122"/>
              </a:rPr>
              <a:t>MD4 (RFC 1320) </a:t>
            </a:r>
          </a:p>
          <a:p>
            <a:pPr lvl="1">
              <a:lnSpc>
                <a:spcPct val="90000"/>
              </a:lnSpc>
            </a:pPr>
            <a:r>
              <a:rPr lang="en-US" altLang="zh-TW" dirty="0" smtClean="0">
                <a:latin typeface="Tahoma" pitchFamily="34" charset="0"/>
                <a:ea typeface="黑体" pitchFamily="2" charset="-122"/>
              </a:rPr>
              <a:t>MD5 (RFC 1321) </a:t>
            </a:r>
            <a:endParaRPr lang="en-US" altLang="zh-CN" dirty="0" smtClean="0">
              <a:latin typeface="Tahoma" pitchFamily="34" charset="0"/>
              <a:ea typeface="黑体" pitchFamily="2" charset="-122"/>
            </a:endParaRPr>
          </a:p>
          <a:p>
            <a:pPr>
              <a:lnSpc>
                <a:spcPct val="90000"/>
              </a:lnSpc>
            </a:pPr>
            <a:r>
              <a:rPr lang="zh-CN" altLang="en-US" dirty="0" smtClean="0">
                <a:latin typeface="Tahoma" pitchFamily="34" charset="0"/>
              </a:rPr>
              <a:t>应用</a:t>
            </a:r>
          </a:p>
          <a:p>
            <a:pPr lvl="1">
              <a:lnSpc>
                <a:spcPct val="90000"/>
              </a:lnSpc>
            </a:pPr>
            <a:r>
              <a:rPr lang="zh-CN" altLang="en-US" dirty="0" smtClean="0">
                <a:latin typeface="Tahoma" pitchFamily="34" charset="0"/>
                <a:ea typeface="黑体" pitchFamily="2" charset="-122"/>
              </a:rPr>
              <a:t>曾经是最广泛的摘要算法</a:t>
            </a:r>
          </a:p>
          <a:p>
            <a:pPr lvl="1">
              <a:lnSpc>
                <a:spcPct val="90000"/>
              </a:lnSpc>
            </a:pPr>
            <a:r>
              <a:rPr lang="zh-CN" altLang="en-US" dirty="0" smtClean="0">
                <a:latin typeface="Tahoma" pitchFamily="34" charset="0"/>
                <a:ea typeface="黑体" pitchFamily="2" charset="-122"/>
              </a:rPr>
              <a:t>但摘要太短</a:t>
            </a:r>
            <a:r>
              <a:rPr lang="en-US" altLang="zh-CN" dirty="0" smtClean="0">
                <a:latin typeface="Tahoma" pitchFamily="34" charset="0"/>
                <a:ea typeface="黑体" pitchFamily="2" charset="-122"/>
              </a:rPr>
              <a:t>(128bits)</a:t>
            </a:r>
            <a:endParaRPr lang="zh-CN" altLang="en-US" dirty="0"/>
          </a:p>
        </p:txBody>
      </p:sp>
      <p:sp>
        <p:nvSpPr>
          <p:cNvPr id="4" name="日期占位符 3"/>
          <p:cNvSpPr>
            <a:spLocks noGrp="1"/>
          </p:cNvSpPr>
          <p:nvPr>
            <p:ph type="dt" sz="half" idx="10"/>
          </p:nvPr>
        </p:nvSpPr>
        <p:spPr/>
        <p:txBody>
          <a:bodyPr/>
          <a:lstStyle/>
          <a:p>
            <a:fld id="{8D9E5C0E-8BA5-4D13-A19C-E46EDDB4C02D}"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a:t>
            </a:fld>
            <a:endParaRPr lang="en-US" altLang="zh-C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MD5</a:t>
            </a:r>
            <a:r>
              <a:rPr lang="zh-CN" altLang="en-US" dirty="0" smtClean="0"/>
              <a:t>的结构</a:t>
            </a:r>
            <a:endParaRPr lang="zh-CN" altLang="en-US" dirty="0"/>
          </a:p>
        </p:txBody>
      </p:sp>
      <p:sp>
        <p:nvSpPr>
          <p:cNvPr id="4" name="日期占位符 3"/>
          <p:cNvSpPr>
            <a:spLocks noGrp="1"/>
          </p:cNvSpPr>
          <p:nvPr>
            <p:ph type="dt" sz="half" idx="10"/>
          </p:nvPr>
        </p:nvSpPr>
        <p:spPr/>
        <p:txBody>
          <a:bodyPr/>
          <a:lstStyle/>
          <a:p>
            <a:fld id="{5945ADCA-1485-45BD-9011-3E7A1A0277DA}"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a:t>
            </a:fld>
            <a:endParaRPr lang="en-US" altLang="zh-CN" dirty="0"/>
          </a:p>
        </p:txBody>
      </p:sp>
      <p:pic>
        <p:nvPicPr>
          <p:cNvPr id="20482" name="Picture 2"/>
          <p:cNvPicPr>
            <a:picLocks noChangeAspect="1" noChangeArrowheads="1"/>
          </p:cNvPicPr>
          <p:nvPr/>
        </p:nvPicPr>
        <p:blipFill>
          <a:blip r:embed="rId2"/>
          <a:srcRect/>
          <a:stretch>
            <a:fillRect/>
          </a:stretch>
        </p:blipFill>
        <p:spPr bwMode="auto">
          <a:xfrm>
            <a:off x="228600" y="1752600"/>
            <a:ext cx="8637587" cy="4448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消息填充</a:t>
            </a:r>
            <a:endParaRPr lang="zh-CN" altLang="en-US" dirty="0"/>
          </a:p>
        </p:txBody>
      </p:sp>
      <p:sp>
        <p:nvSpPr>
          <p:cNvPr id="3" name="内容占位符 2"/>
          <p:cNvSpPr>
            <a:spLocks noGrp="1"/>
          </p:cNvSpPr>
          <p:nvPr>
            <p:ph idx="1"/>
          </p:nvPr>
        </p:nvSpPr>
        <p:spPr/>
        <p:txBody>
          <a:bodyPr/>
          <a:lstStyle/>
          <a:p>
            <a:pPr>
              <a:spcBef>
                <a:spcPct val="0"/>
              </a:spcBef>
            </a:pPr>
            <a:r>
              <a:rPr lang="zh-CN" altLang="en-US" b="1" dirty="0" smtClean="0">
                <a:solidFill>
                  <a:srgbClr val="FF0000"/>
                </a:solidFill>
              </a:rPr>
              <a:t>步骤1(</a:t>
            </a:r>
            <a:r>
              <a:rPr kumimoji="1" lang="zh-CN" altLang="en-US" b="1" dirty="0" smtClean="0">
                <a:solidFill>
                  <a:srgbClr val="FF0000"/>
                </a:solidFill>
              </a:rPr>
              <a:t>填充消息)</a:t>
            </a:r>
            <a:r>
              <a:rPr kumimoji="1" lang="zh-CN" altLang="en-US" dirty="0" smtClean="0"/>
              <a:t>:</a:t>
            </a:r>
            <a:r>
              <a:rPr kumimoji="1" lang="en-US" altLang="zh-CN" dirty="0" smtClean="0"/>
              <a:t> </a:t>
            </a:r>
            <a:r>
              <a:rPr kumimoji="1" lang="zh-CN" altLang="en-US" dirty="0" smtClean="0"/>
              <a:t>使消息长度</a:t>
            </a:r>
            <a:r>
              <a:rPr kumimoji="1" lang="zh-CN" altLang="en-US" b="1" dirty="0" smtClean="0">
                <a:solidFill>
                  <a:srgbClr val="FF00FF"/>
                </a:solidFill>
              </a:rPr>
              <a:t>模512</a:t>
            </a:r>
            <a:r>
              <a:rPr kumimoji="1" lang="en-US" altLang="zh-CN" b="1" dirty="0" smtClean="0">
                <a:solidFill>
                  <a:srgbClr val="FF00FF"/>
                </a:solidFill>
              </a:rPr>
              <a:t>=</a:t>
            </a:r>
            <a:r>
              <a:rPr kumimoji="1" lang="zh-CN" altLang="en-US" b="1" dirty="0" smtClean="0">
                <a:solidFill>
                  <a:srgbClr val="FF00FF"/>
                </a:solidFill>
              </a:rPr>
              <a:t>448</a:t>
            </a:r>
            <a:endParaRPr kumimoji="1" lang="en-US" altLang="zh-CN" b="1" dirty="0" smtClean="0">
              <a:solidFill>
                <a:srgbClr val="FF00FF"/>
              </a:solidFill>
            </a:endParaRPr>
          </a:p>
          <a:p>
            <a:pPr lvl="1">
              <a:spcBef>
                <a:spcPct val="0"/>
              </a:spcBef>
            </a:pPr>
            <a:r>
              <a:rPr kumimoji="1" lang="zh-CN" altLang="en-US" dirty="0" smtClean="0"/>
              <a:t>如果消息长度</a:t>
            </a:r>
            <a:r>
              <a:rPr kumimoji="1" lang="zh-CN" altLang="en-US" dirty="0"/>
              <a:t>模</a:t>
            </a:r>
            <a:r>
              <a:rPr kumimoji="1" lang="zh-CN" altLang="en-US" dirty="0" smtClean="0"/>
              <a:t>512恰等于448，增加512个填充比特。即填充的个数为1</a:t>
            </a:r>
            <a:r>
              <a:rPr kumimoji="1" lang="en-US" altLang="zh-CN" dirty="0" smtClean="0"/>
              <a:t>~</a:t>
            </a:r>
            <a:r>
              <a:rPr kumimoji="1" lang="zh-CN" altLang="en-US" dirty="0" smtClean="0"/>
              <a:t>512</a:t>
            </a:r>
          </a:p>
          <a:p>
            <a:pPr lvl="1">
              <a:spcBef>
                <a:spcPct val="0"/>
              </a:spcBef>
            </a:pPr>
            <a:r>
              <a:rPr kumimoji="1" lang="zh-CN" altLang="en-US" b="1" dirty="0" smtClean="0">
                <a:solidFill>
                  <a:srgbClr val="FF00FF"/>
                </a:solidFill>
              </a:rPr>
              <a:t>填充方法：</a:t>
            </a:r>
            <a:r>
              <a:rPr kumimoji="1" lang="zh-CN" altLang="en-US" dirty="0" smtClean="0"/>
              <a:t>第</a:t>
            </a:r>
            <a:r>
              <a:rPr kumimoji="1" lang="en-US" altLang="zh-CN" dirty="0" smtClean="0"/>
              <a:t>1</a:t>
            </a:r>
            <a:r>
              <a:rPr kumimoji="1" lang="zh-CN" altLang="en-US" dirty="0" smtClean="0"/>
              <a:t>比特为1，其余全部为0</a:t>
            </a:r>
            <a:endParaRPr lang="en-US" altLang="zh-CN" dirty="0" smtClean="0">
              <a:solidFill>
                <a:srgbClr val="333399"/>
              </a:solidFill>
            </a:endParaRPr>
          </a:p>
          <a:p>
            <a:pPr>
              <a:spcBef>
                <a:spcPct val="0"/>
              </a:spcBef>
            </a:pPr>
            <a:r>
              <a:rPr lang="zh-CN" altLang="en-US" b="1" dirty="0" smtClean="0">
                <a:solidFill>
                  <a:srgbClr val="FF0000"/>
                </a:solidFill>
              </a:rPr>
              <a:t>步骤2(补足长度)</a:t>
            </a:r>
            <a:r>
              <a:rPr kumimoji="1" lang="zh-CN" altLang="en-US" dirty="0" smtClean="0"/>
              <a:t>: 将消息长度转换为64比特的数值</a:t>
            </a:r>
            <a:endParaRPr kumimoji="1" lang="en-US" altLang="zh-CN" dirty="0" smtClean="0"/>
          </a:p>
          <a:p>
            <a:pPr lvl="1">
              <a:spcBef>
                <a:spcPct val="0"/>
              </a:spcBef>
            </a:pPr>
            <a:r>
              <a:rPr kumimoji="1" lang="zh-CN" altLang="en-US" dirty="0" smtClean="0"/>
              <a:t>如果长度超过64比特所能表示的数据长度，值保留最后64比特</a:t>
            </a:r>
            <a:endParaRPr kumimoji="1" lang="en-US" altLang="zh-CN" dirty="0" smtClean="0"/>
          </a:p>
          <a:p>
            <a:pPr lvl="1">
              <a:spcBef>
                <a:spcPct val="0"/>
              </a:spcBef>
            </a:pPr>
            <a:r>
              <a:rPr kumimoji="1" lang="zh-CN" altLang="en-US" dirty="0" smtClean="0"/>
              <a:t>添加到填充数据后面，使数据为</a:t>
            </a:r>
            <a:r>
              <a:rPr kumimoji="1" lang="zh-CN" altLang="en-US" b="1" dirty="0" smtClean="0">
                <a:solidFill>
                  <a:srgbClr val="FF00FF"/>
                </a:solidFill>
              </a:rPr>
              <a:t>512比特的整数倍</a:t>
            </a:r>
          </a:p>
          <a:p>
            <a:pPr>
              <a:spcBef>
                <a:spcPct val="50000"/>
              </a:spcBef>
            </a:pPr>
            <a:r>
              <a:rPr kumimoji="1" lang="zh-CN" altLang="en-US" dirty="0" smtClean="0"/>
              <a:t>512比特按32比特分为</a:t>
            </a:r>
            <a:r>
              <a:rPr kumimoji="1" lang="zh-CN" altLang="en-US" dirty="0" smtClean="0">
                <a:solidFill>
                  <a:srgbClr val="FF00FF"/>
                </a:solidFill>
              </a:rPr>
              <a:t>16</a:t>
            </a:r>
            <a:r>
              <a:rPr kumimoji="1" lang="zh-CN" altLang="en-US" dirty="0" smtClean="0"/>
              <a:t>组</a:t>
            </a:r>
            <a:endParaRPr kumimoji="1" lang="en-US" altLang="zh-CN" dirty="0" smtClean="0"/>
          </a:p>
          <a:p>
            <a:endParaRPr lang="zh-CN" altLang="en-US" dirty="0"/>
          </a:p>
        </p:txBody>
      </p:sp>
      <p:sp>
        <p:nvSpPr>
          <p:cNvPr id="4" name="日期占位符 3"/>
          <p:cNvSpPr>
            <a:spLocks noGrp="1"/>
          </p:cNvSpPr>
          <p:nvPr>
            <p:ph type="dt" sz="half" idx="10"/>
          </p:nvPr>
        </p:nvSpPr>
        <p:spPr/>
        <p:txBody>
          <a:bodyPr/>
          <a:lstStyle/>
          <a:p>
            <a:fld id="{EF920BB3-3F19-470C-9ACB-5FDCB708E71F}"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a:t>
            </a:fld>
            <a:endParaRPr lang="en-US" altLang="zh-C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MD5</a:t>
            </a:r>
            <a:r>
              <a:rPr lang="zh-CN" altLang="en-US" dirty="0" smtClean="0"/>
              <a:t>哈希值的生成过程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0C2C5347-6163-4E2B-B80C-A76858E6E36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a:t>
            </a:fld>
            <a:endParaRPr lang="en-US" altLang="zh-CN" dirty="0"/>
          </a:p>
        </p:txBody>
      </p:sp>
      <p:pic>
        <p:nvPicPr>
          <p:cNvPr id="92162" name="Picture 2"/>
          <p:cNvPicPr>
            <a:picLocks noChangeAspect="1" noChangeArrowheads="1"/>
          </p:cNvPicPr>
          <p:nvPr/>
        </p:nvPicPr>
        <p:blipFill>
          <a:blip r:embed="rId2"/>
          <a:srcRect/>
          <a:stretch>
            <a:fillRect/>
          </a:stretch>
        </p:blipFill>
        <p:spPr bwMode="auto">
          <a:xfrm>
            <a:off x="228600" y="1371600"/>
            <a:ext cx="8828087" cy="5019675"/>
          </a:xfrm>
          <a:prstGeom prst="rect">
            <a:avLst/>
          </a:prstGeom>
          <a:noFill/>
          <a:ln w="9525">
            <a:noFill/>
            <a:miter lim="800000"/>
            <a:headEnd/>
            <a:tailEnd/>
          </a:ln>
          <a:effectLst/>
        </p:spPr>
      </p:pic>
      <p:sp>
        <p:nvSpPr>
          <p:cNvPr id="8" name="矩形 7"/>
          <p:cNvSpPr/>
          <p:nvPr/>
        </p:nvSpPr>
        <p:spPr bwMode="auto">
          <a:xfrm>
            <a:off x="2743200" y="5029200"/>
            <a:ext cx="990600" cy="838200"/>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MD5</a:t>
            </a:r>
            <a:r>
              <a:rPr lang="zh-CN" altLang="en-US" dirty="0" smtClean="0"/>
              <a:t>的主循环</a:t>
            </a:r>
            <a:endParaRPr lang="zh-CN" altLang="en-US" dirty="0"/>
          </a:p>
        </p:txBody>
      </p:sp>
      <p:sp>
        <p:nvSpPr>
          <p:cNvPr id="4" name="日期占位符 3"/>
          <p:cNvSpPr>
            <a:spLocks noGrp="1"/>
          </p:cNvSpPr>
          <p:nvPr>
            <p:ph type="dt" sz="half" idx="10"/>
          </p:nvPr>
        </p:nvSpPr>
        <p:spPr/>
        <p:txBody>
          <a:bodyPr/>
          <a:lstStyle/>
          <a:p>
            <a:fld id="{E8F80FAE-C0F5-4CA1-81E1-D62FAF30FA17}"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17</a:t>
            </a:fld>
            <a:endParaRPr lang="en-US" altLang="zh-CN" dirty="0"/>
          </a:p>
        </p:txBody>
      </p:sp>
      <p:pic>
        <p:nvPicPr>
          <p:cNvPr id="21506" name="Picture 2"/>
          <p:cNvPicPr>
            <a:picLocks noChangeAspect="1" noChangeArrowheads="1"/>
          </p:cNvPicPr>
          <p:nvPr/>
        </p:nvPicPr>
        <p:blipFill>
          <a:blip r:embed="rId2"/>
          <a:srcRect/>
          <a:stretch>
            <a:fillRect/>
          </a:stretch>
        </p:blipFill>
        <p:spPr bwMode="auto">
          <a:xfrm>
            <a:off x="228600" y="1981200"/>
            <a:ext cx="8723313" cy="4019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2667000"/>
            <a:ext cx="609600" cy="2209800"/>
          </a:xfrm>
        </p:spPr>
        <p:txBody>
          <a:bodyPr/>
          <a:lstStyle/>
          <a:p>
            <a:r>
              <a:rPr lang="en-US" altLang="zh-CN" dirty="0" smtClean="0"/>
              <a:t>MD5</a:t>
            </a:r>
            <a:r>
              <a:rPr lang="zh-CN" altLang="en-US" dirty="0" smtClean="0"/>
              <a:t>的分组处理</a:t>
            </a:r>
            <a:endParaRPr lang="zh-CN" altLang="en-US" dirty="0"/>
          </a:p>
        </p:txBody>
      </p:sp>
      <p:sp>
        <p:nvSpPr>
          <p:cNvPr id="4" name="日期占位符 3"/>
          <p:cNvSpPr>
            <a:spLocks noGrp="1"/>
          </p:cNvSpPr>
          <p:nvPr>
            <p:ph type="dt" sz="half" idx="10"/>
          </p:nvPr>
        </p:nvSpPr>
        <p:spPr/>
        <p:txBody>
          <a:bodyPr/>
          <a:lstStyle/>
          <a:p>
            <a:fld id="{F5FBDC31-1F99-477C-9258-6D05A85CD274}"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18</a:t>
            </a:fld>
            <a:endParaRPr lang="en-US" altLang="zh-CN" dirty="0"/>
          </a:p>
        </p:txBody>
      </p:sp>
      <p:graphicFrame>
        <p:nvGraphicFramePr>
          <p:cNvPr id="30721" name="Object 1"/>
          <p:cNvGraphicFramePr>
            <a:graphicFrameLocks noChangeAspect="1"/>
          </p:cNvGraphicFramePr>
          <p:nvPr/>
        </p:nvGraphicFramePr>
        <p:xfrm>
          <a:off x="2362200" y="533400"/>
          <a:ext cx="4718050" cy="6096000"/>
        </p:xfrm>
        <a:graphic>
          <a:graphicData uri="http://schemas.openxmlformats.org/presentationml/2006/ole">
            <mc:AlternateContent xmlns:mc="http://schemas.openxmlformats.org/markup-compatibility/2006">
              <mc:Choice xmlns:v="urn:schemas-microsoft-com:vml" Requires="v">
                <p:oleObj spid="_x0000_s30795" name="Visio" r:id="rId3" imgW="3856634" imgH="4980737" progId="Visio.Drawing.11">
                  <p:embed/>
                </p:oleObj>
              </mc:Choice>
              <mc:Fallback>
                <p:oleObj name="Visio" r:id="rId3" imgW="3856634" imgH="4980737"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533400"/>
                        <a:ext cx="471805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 name="直接连接符 6"/>
          <p:cNvCxnSpPr/>
          <p:nvPr/>
        </p:nvCxnSpPr>
        <p:spPr bwMode="auto">
          <a:xfrm>
            <a:off x="3124200" y="2133600"/>
            <a:ext cx="26670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0" name="直接连接符 9"/>
          <p:cNvCxnSpPr/>
          <p:nvPr/>
        </p:nvCxnSpPr>
        <p:spPr bwMode="auto">
          <a:xfrm>
            <a:off x="3124200" y="2971800"/>
            <a:ext cx="26670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1" name="直接连接符 10"/>
          <p:cNvCxnSpPr/>
          <p:nvPr/>
        </p:nvCxnSpPr>
        <p:spPr bwMode="auto">
          <a:xfrm>
            <a:off x="3124200" y="3886200"/>
            <a:ext cx="26670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2" name="直接连接符 11"/>
          <p:cNvCxnSpPr/>
          <p:nvPr/>
        </p:nvCxnSpPr>
        <p:spPr bwMode="auto">
          <a:xfrm>
            <a:off x="3124200" y="4800600"/>
            <a:ext cx="26670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381000"/>
            <a:ext cx="7391400" cy="563563"/>
          </a:xfrm>
        </p:spPr>
        <p:txBody>
          <a:bodyPr/>
          <a:lstStyle/>
          <a:p>
            <a:r>
              <a:rPr lang="en-US" altLang="zh-CN" dirty="0" smtClean="0"/>
              <a:t>MD5</a:t>
            </a:r>
            <a:r>
              <a:rPr lang="zh-CN" altLang="en-US" dirty="0" smtClean="0"/>
              <a:t>的步操作</a:t>
            </a:r>
            <a:endParaRPr lang="zh-CN" altLang="en-US" dirty="0"/>
          </a:p>
        </p:txBody>
      </p:sp>
      <p:sp>
        <p:nvSpPr>
          <p:cNvPr id="4" name="日期占位符 3"/>
          <p:cNvSpPr>
            <a:spLocks noGrp="1"/>
          </p:cNvSpPr>
          <p:nvPr>
            <p:ph type="dt" sz="half" idx="10"/>
          </p:nvPr>
        </p:nvSpPr>
        <p:spPr/>
        <p:txBody>
          <a:bodyPr/>
          <a:lstStyle/>
          <a:p>
            <a:fld id="{A89E9F6C-444B-4954-A168-39FC528FEC36}"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a:t>
            </a:fld>
            <a:endParaRPr lang="en-US" altLang="zh-CN" dirty="0"/>
          </a:p>
        </p:txBody>
      </p:sp>
      <p:sp>
        <p:nvSpPr>
          <p:cNvPr id="8" name="内容占位符 7"/>
          <p:cNvSpPr>
            <a:spLocks noGrp="1"/>
          </p:cNvSpPr>
          <p:nvPr>
            <p:ph idx="1"/>
          </p:nvPr>
        </p:nvSpPr>
        <p:spPr/>
        <p:txBody>
          <a:bodyPr/>
          <a:lstStyle/>
          <a:p>
            <a:endParaRPr lang="zh-CN" altLang="en-US"/>
          </a:p>
        </p:txBody>
      </p:sp>
      <p:pic>
        <p:nvPicPr>
          <p:cNvPr id="29697" name="Picture 1"/>
          <p:cNvPicPr>
            <a:picLocks noChangeAspect="1" noChangeArrowheads="1"/>
          </p:cNvPicPr>
          <p:nvPr/>
        </p:nvPicPr>
        <p:blipFill>
          <a:blip r:embed="rId2"/>
          <a:srcRect/>
          <a:stretch>
            <a:fillRect/>
          </a:stretch>
        </p:blipFill>
        <p:spPr bwMode="auto">
          <a:xfrm>
            <a:off x="152400" y="990600"/>
            <a:ext cx="8837613" cy="5400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a:t>
            </a:r>
            <a:endParaRPr lang="zh-CN" altLang="en-US" dirty="0"/>
          </a:p>
        </p:txBody>
      </p:sp>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a:t>
            </a:fld>
            <a:endParaRPr lang="en-US" altLang="zh-CN" dirty="0"/>
          </a:p>
        </p:txBody>
      </p:sp>
      <p:pic>
        <p:nvPicPr>
          <p:cNvPr id="95235" name="Picture 3" descr="C:\Documents and Settings\Benxiaohai\My Documents\My Pictures\Microsoft 剪辑管理器\j0239653.wmf"/>
          <p:cNvPicPr>
            <a:picLocks noChangeAspect="1" noChangeArrowheads="1"/>
          </p:cNvPicPr>
          <p:nvPr/>
        </p:nvPicPr>
        <p:blipFill>
          <a:blip r:embed="rId2"/>
          <a:srcRect/>
          <a:stretch>
            <a:fillRect/>
          </a:stretch>
        </p:blipFill>
        <p:spPr bwMode="auto">
          <a:xfrm>
            <a:off x="6324600" y="3352800"/>
            <a:ext cx="1716088" cy="1820862"/>
          </a:xfrm>
          <a:prstGeom prst="rect">
            <a:avLst/>
          </a:prstGeom>
          <a:noFill/>
        </p:spPr>
      </p:pic>
      <p:pic>
        <p:nvPicPr>
          <p:cNvPr id="95236" name="Picture 4" descr="C:\Documents and Settings\Benxiaohai\My Documents\My Pictures\Microsoft 剪辑管理器\j0239647.wmf"/>
          <p:cNvPicPr>
            <a:picLocks noChangeAspect="1" noChangeArrowheads="1"/>
          </p:cNvPicPr>
          <p:nvPr/>
        </p:nvPicPr>
        <p:blipFill>
          <a:blip r:embed="rId3"/>
          <a:srcRect/>
          <a:stretch>
            <a:fillRect/>
          </a:stretch>
        </p:blipFill>
        <p:spPr bwMode="auto">
          <a:xfrm>
            <a:off x="762000" y="3505200"/>
            <a:ext cx="1201737" cy="1749425"/>
          </a:xfrm>
          <a:prstGeom prst="rect">
            <a:avLst/>
          </a:prstGeom>
          <a:noFill/>
        </p:spPr>
      </p:pic>
      <p:sp>
        <p:nvSpPr>
          <p:cNvPr id="10" name="TextBox 9"/>
          <p:cNvSpPr txBox="1"/>
          <p:nvPr/>
        </p:nvSpPr>
        <p:spPr>
          <a:xfrm>
            <a:off x="762000" y="5181600"/>
            <a:ext cx="1219200" cy="400110"/>
          </a:xfrm>
          <a:prstGeom prst="rect">
            <a:avLst/>
          </a:prstGeom>
          <a:noFill/>
        </p:spPr>
        <p:txBody>
          <a:bodyPr wrap="square" rtlCol="0">
            <a:spAutoFit/>
          </a:bodyPr>
          <a:lstStyle/>
          <a:p>
            <a:pPr algn="ctr"/>
            <a:r>
              <a:rPr lang="en-US" altLang="zh-CN" sz="2000" dirty="0" smtClean="0">
                <a:solidFill>
                  <a:srgbClr val="FF0000"/>
                </a:solidFill>
                <a:latin typeface="GungsuhChe" pitchFamily="49" charset="-127"/>
                <a:ea typeface="GungsuhChe" pitchFamily="49" charset="-127"/>
              </a:rPr>
              <a:t>Alice</a:t>
            </a:r>
            <a:endParaRPr lang="zh-CN" altLang="en-US" sz="2000" dirty="0">
              <a:solidFill>
                <a:srgbClr val="FF0000"/>
              </a:solidFill>
              <a:latin typeface="GungsuhChe" pitchFamily="49" charset="-127"/>
              <a:ea typeface="GungsuhChe" pitchFamily="49" charset="-127"/>
            </a:endParaRPr>
          </a:p>
        </p:txBody>
      </p:sp>
      <p:sp>
        <p:nvSpPr>
          <p:cNvPr id="11" name="TextBox 10"/>
          <p:cNvSpPr txBox="1"/>
          <p:nvPr/>
        </p:nvSpPr>
        <p:spPr>
          <a:xfrm>
            <a:off x="7620000" y="4876800"/>
            <a:ext cx="1219200" cy="400110"/>
          </a:xfrm>
          <a:prstGeom prst="rect">
            <a:avLst/>
          </a:prstGeom>
          <a:noFill/>
        </p:spPr>
        <p:txBody>
          <a:bodyPr wrap="square" rtlCol="0">
            <a:spAutoFit/>
          </a:bodyPr>
          <a:lstStyle/>
          <a:p>
            <a:pPr algn="ctr"/>
            <a:r>
              <a:rPr lang="en-US" altLang="zh-CN" sz="2000" dirty="0" smtClean="0">
                <a:solidFill>
                  <a:srgbClr val="FF0000"/>
                </a:solidFill>
                <a:latin typeface="GungsuhChe" pitchFamily="49" charset="-127"/>
                <a:ea typeface="GungsuhChe" pitchFamily="49" charset="-127"/>
              </a:rPr>
              <a:t>Bob</a:t>
            </a:r>
            <a:endParaRPr lang="zh-CN" altLang="en-US" sz="2000" dirty="0">
              <a:solidFill>
                <a:srgbClr val="FF0000"/>
              </a:solidFill>
              <a:latin typeface="GungsuhChe" pitchFamily="49" charset="-127"/>
              <a:ea typeface="GungsuhChe" pitchFamily="49" charset="-127"/>
            </a:endParaRPr>
          </a:p>
        </p:txBody>
      </p:sp>
      <p:cxnSp>
        <p:nvCxnSpPr>
          <p:cNvPr id="13" name="直接箭头连接符 12"/>
          <p:cNvCxnSpPr/>
          <p:nvPr/>
        </p:nvCxnSpPr>
        <p:spPr bwMode="auto">
          <a:xfrm>
            <a:off x="2133600" y="4419600"/>
            <a:ext cx="39624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pic>
        <p:nvPicPr>
          <p:cNvPr id="95238" name="Picture 6" descr="C:\Documents and Settings\Benxiaohai\My Documents\My Pictures\Microsoft 剪辑管理器\j0441448.png"/>
          <p:cNvPicPr>
            <a:picLocks noChangeAspect="1" noChangeArrowheads="1"/>
          </p:cNvPicPr>
          <p:nvPr/>
        </p:nvPicPr>
        <p:blipFill>
          <a:blip r:embed="rId4"/>
          <a:srcRect/>
          <a:stretch>
            <a:fillRect/>
          </a:stretch>
        </p:blipFill>
        <p:spPr bwMode="auto">
          <a:xfrm>
            <a:off x="3505200" y="3657600"/>
            <a:ext cx="990600" cy="990600"/>
          </a:xfrm>
          <a:prstGeom prst="rect">
            <a:avLst/>
          </a:prstGeom>
          <a:noFill/>
        </p:spPr>
      </p:pic>
      <p:sp>
        <p:nvSpPr>
          <p:cNvPr id="16" name="TextBox 15"/>
          <p:cNvSpPr txBox="1"/>
          <p:nvPr/>
        </p:nvSpPr>
        <p:spPr>
          <a:xfrm>
            <a:off x="3581400" y="3429000"/>
            <a:ext cx="1295400" cy="307777"/>
          </a:xfrm>
          <a:prstGeom prst="rect">
            <a:avLst/>
          </a:prstGeom>
          <a:noFill/>
        </p:spPr>
        <p:txBody>
          <a:bodyPr wrap="square" rtlCol="0">
            <a:spAutoFit/>
          </a:bodyPr>
          <a:lstStyle/>
          <a:p>
            <a:r>
              <a:rPr lang="en-US" altLang="zh-CN" dirty="0" smtClean="0"/>
              <a:t>Message</a:t>
            </a:r>
            <a:endParaRPr lang="zh-CN" altLang="en-US" dirty="0"/>
          </a:p>
        </p:txBody>
      </p:sp>
      <p:sp>
        <p:nvSpPr>
          <p:cNvPr id="17" name="云形标注 16"/>
          <p:cNvSpPr/>
          <p:nvPr/>
        </p:nvSpPr>
        <p:spPr bwMode="auto">
          <a:xfrm>
            <a:off x="3505200" y="1524000"/>
            <a:ext cx="4191000" cy="1371600"/>
          </a:xfrm>
          <a:prstGeom prst="cloudCallout">
            <a:avLst>
              <a:gd name="adj1" fmla="val 26791"/>
              <a:gd name="adj2" fmla="val 82018"/>
            </a:avLst>
          </a:prstGeom>
          <a:noFill/>
          <a:ln w="9525" cap="flat" cmpd="sng" algn="ctr">
            <a:solidFill>
              <a:srgbClr val="C6062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1600" b="1" dirty="0" smtClean="0"/>
              <a:t>两个问题：</a:t>
            </a:r>
            <a:endParaRPr lang="en-US" altLang="zh-CN" sz="1600" b="1" dirty="0" smtClean="0"/>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FF0000"/>
                </a:solidFill>
                <a:effectLst/>
              </a:rPr>
              <a:t>1.</a:t>
            </a:r>
            <a:r>
              <a:rPr lang="zh-CN" altLang="en-US" sz="1600" b="1" dirty="0" smtClean="0">
                <a:solidFill>
                  <a:srgbClr val="FF0000"/>
                </a:solidFill>
              </a:rPr>
              <a:t>消息真的是来自</a:t>
            </a:r>
            <a:r>
              <a:rPr lang="en-US" altLang="zh-CN" sz="1600" b="1" dirty="0" smtClean="0">
                <a:solidFill>
                  <a:srgbClr val="FF0000"/>
                </a:solidFill>
              </a:rPr>
              <a:t>Alice</a:t>
            </a:r>
            <a:r>
              <a:rPr lang="zh-CN" altLang="en-US" sz="1600" b="1" dirty="0" smtClean="0">
                <a:solidFill>
                  <a:srgbClr val="FF0000"/>
                </a:solidFill>
              </a:rPr>
              <a:t>吗？</a:t>
            </a:r>
            <a:endParaRPr lang="en-US" altLang="zh-CN" sz="1600" b="1" dirty="0" smtClean="0">
              <a:solidFill>
                <a:srgbClr val="FF0000"/>
              </a:solidFill>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FF0000"/>
                </a:solidFill>
                <a:effectLst/>
              </a:rPr>
              <a:t>2.</a:t>
            </a:r>
            <a:r>
              <a:rPr kumimoji="0" lang="zh-CN" altLang="en-US" sz="1600" b="1" i="0" u="none" strike="noStrike" cap="none" normalizeH="0" baseline="0" dirty="0" smtClean="0">
                <a:ln>
                  <a:noFill/>
                </a:ln>
                <a:solidFill>
                  <a:srgbClr val="FF0000"/>
                </a:solidFill>
                <a:effectLst/>
              </a:rPr>
              <a:t>我收到的消息真的是</a:t>
            </a:r>
            <a:r>
              <a:rPr kumimoji="0" lang="en-US" altLang="zh-CN" sz="1600" b="1" i="0" u="none" strike="noStrike" cap="none" normalizeH="0" baseline="0" dirty="0" smtClean="0">
                <a:ln>
                  <a:noFill/>
                </a:ln>
                <a:solidFill>
                  <a:srgbClr val="FF0000"/>
                </a:solidFill>
                <a:effectLst/>
              </a:rPr>
              <a:t>Alice</a:t>
            </a:r>
            <a:r>
              <a:rPr kumimoji="0" lang="zh-CN" altLang="en-US" sz="1600" b="1" i="0" u="none" strike="noStrike" cap="none" normalizeH="0" baseline="0" dirty="0" smtClean="0">
                <a:ln>
                  <a:noFill/>
                </a:ln>
                <a:solidFill>
                  <a:srgbClr val="FF0000"/>
                </a:solidFill>
                <a:effectLst/>
              </a:rPr>
              <a:t>发送的那个消息吗？</a:t>
            </a:r>
          </a:p>
        </p:txBody>
      </p:sp>
      <p:pic>
        <p:nvPicPr>
          <p:cNvPr id="14" name="Picture 4" descr="013"/>
          <p:cNvPicPr>
            <a:picLocks noGrp="1" noChangeAspect="1" noChangeArrowheads="1"/>
          </p:cNvPicPr>
          <p:nvPr>
            <p:ph sz="half" idx="1"/>
          </p:nvPr>
        </p:nvPicPr>
        <p:blipFill>
          <a:blip r:embed="rId5"/>
          <a:srcRect/>
          <a:stretch>
            <a:fillRect/>
          </a:stretch>
        </p:blipFill>
        <p:spPr>
          <a:xfrm>
            <a:off x="3622675" y="4597460"/>
            <a:ext cx="984250" cy="984250"/>
          </a:xfrm>
          <a:noFill/>
          <a:ln/>
        </p:spPr>
      </p:pic>
      <p:sp>
        <p:nvSpPr>
          <p:cNvPr id="15" name="Text Box 130"/>
          <p:cNvSpPr txBox="1">
            <a:spLocks noChangeArrowheads="1"/>
          </p:cNvSpPr>
          <p:nvPr/>
        </p:nvSpPr>
        <p:spPr bwMode="auto">
          <a:xfrm>
            <a:off x="3221037" y="5635823"/>
            <a:ext cx="2016125" cy="307777"/>
          </a:xfrm>
          <a:prstGeom prst="rect">
            <a:avLst/>
          </a:prstGeom>
          <a:noFill/>
          <a:ln w="9525">
            <a:noFill/>
            <a:miter lim="800000"/>
            <a:headEnd/>
            <a:tailEnd/>
          </a:ln>
          <a:effectLst/>
        </p:spPr>
        <p:txBody>
          <a:bodyPr>
            <a:spAutoFit/>
          </a:bodyPr>
          <a:lstStyle/>
          <a:p>
            <a:pPr>
              <a:spcBef>
                <a:spcPct val="50000"/>
              </a:spcBef>
            </a:pPr>
            <a:r>
              <a:rPr lang="en-US" altLang="zh-CN" dirty="0" err="1">
                <a:latin typeface="Times New Roman" pitchFamily="18" charset="0"/>
              </a:rPr>
              <a:t>Hecker</a:t>
            </a:r>
            <a:r>
              <a:rPr lang="en-US" altLang="zh-CN" dirty="0">
                <a:latin typeface="Times New Roman" pitchFamily="18" charset="0"/>
              </a:rPr>
              <a:t> (</a:t>
            </a:r>
            <a:r>
              <a:rPr lang="en-US" altLang="zh-CN" dirty="0" smtClean="0">
                <a:latin typeface="Times New Roman" pitchFamily="18" charset="0"/>
              </a:rPr>
              <a:t>Attacker</a:t>
            </a:r>
            <a:r>
              <a:rPr lang="zh-CN" altLang="en-US" dirty="0" smtClean="0">
                <a:latin typeface="Times New Roman" pitchFamily="18" charset="0"/>
              </a:rPr>
              <a:t>，</a:t>
            </a:r>
            <a:r>
              <a:rPr lang="en-US" altLang="zh-CN" dirty="0" smtClean="0">
                <a:solidFill>
                  <a:srgbClr val="FF0000"/>
                </a:solidFill>
                <a:latin typeface="Times New Roman" pitchFamily="18" charset="0"/>
              </a:rPr>
              <a:t>Eve</a:t>
            </a:r>
            <a:r>
              <a:rPr lang="en-US" altLang="zh-CN" dirty="0" smtClean="0">
                <a:latin typeface="Times New Roman" pitchFamily="18" charset="0"/>
              </a:rPr>
              <a:t>)</a:t>
            </a:r>
            <a:endParaRPr lang="en-US" altLang="zh-CN" dirty="0">
              <a:latin typeface="Times New Roman" pitchFamily="18" charset="0"/>
            </a:endParaRPr>
          </a:p>
        </p:txBody>
      </p:sp>
      <p:sp>
        <p:nvSpPr>
          <p:cNvPr id="18" name="椭圆形标注 17"/>
          <p:cNvSpPr/>
          <p:nvPr/>
        </p:nvSpPr>
        <p:spPr bwMode="auto">
          <a:xfrm>
            <a:off x="4953000" y="5562600"/>
            <a:ext cx="3810000" cy="762000"/>
          </a:xfrm>
          <a:prstGeom prst="wedgeEllipseCallout">
            <a:avLst>
              <a:gd name="adj1" fmla="val -61610"/>
              <a:gd name="adj2" fmla="val -106785"/>
            </a:avLst>
          </a:prstGeom>
          <a:noFill/>
          <a:ln w="9525" cap="flat" cmpd="sng" algn="ctr">
            <a:solidFill>
              <a:srgbClr val="C6062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effectLst/>
                <a:latin typeface="Arial" charset="0"/>
                <a:ea typeface="宋体" pitchFamily="2" charset="-122"/>
              </a:rPr>
              <a:t>我是黑客，我可以</a:t>
            </a:r>
            <a:r>
              <a:rPr kumimoji="0" lang="zh-CN" altLang="en-US" sz="1400" b="1" i="0" u="none" strike="noStrike" cap="none" normalizeH="0" baseline="0" dirty="0" smtClean="0">
                <a:ln>
                  <a:noFill/>
                </a:ln>
                <a:solidFill>
                  <a:srgbClr val="FF0000"/>
                </a:solidFill>
                <a:effectLst/>
                <a:latin typeface="Arial" charset="0"/>
                <a:ea typeface="宋体" pitchFamily="2" charset="-122"/>
              </a:rPr>
              <a:t>窃听、</a:t>
            </a:r>
            <a:r>
              <a:rPr kumimoji="0" lang="zh-CN" altLang="en-US" sz="1400" b="1" i="0" u="none" strike="noStrike" cap="none" normalizeH="0" baseline="0" dirty="0" smtClean="0">
                <a:ln>
                  <a:noFill/>
                </a:ln>
                <a:solidFill>
                  <a:srgbClr val="FF00FF"/>
                </a:solidFill>
                <a:effectLst/>
                <a:latin typeface="Arial" charset="0"/>
                <a:ea typeface="宋体" pitchFamily="2" charset="-122"/>
              </a:rPr>
              <a:t>伪造、</a:t>
            </a:r>
            <a:r>
              <a:rPr kumimoji="0" lang="zh-CN" altLang="en-US" sz="1400" b="1" i="0" u="none" strike="noStrike" cap="none" normalizeH="0" baseline="0" dirty="0" smtClean="0">
                <a:ln>
                  <a:noFill/>
                </a:ln>
                <a:solidFill>
                  <a:srgbClr val="FF0000"/>
                </a:solidFill>
                <a:effectLst/>
                <a:latin typeface="Arial" charset="0"/>
                <a:ea typeface="宋体" pitchFamily="2" charset="-122"/>
              </a:rPr>
              <a:t>删除、</a:t>
            </a:r>
            <a:r>
              <a:rPr kumimoji="0" lang="zh-CN" altLang="en-US" sz="1400" b="1" i="0" u="none" strike="noStrike" cap="none" normalizeH="0" baseline="0" dirty="0" smtClean="0">
                <a:ln>
                  <a:noFill/>
                </a:ln>
                <a:solidFill>
                  <a:srgbClr val="FF00FF"/>
                </a:solidFill>
                <a:effectLst/>
                <a:latin typeface="Arial" charset="0"/>
                <a:ea typeface="宋体" pitchFamily="2" charset="-122"/>
              </a:rPr>
              <a:t>修改和插入</a:t>
            </a:r>
            <a:r>
              <a:rPr kumimoji="0" lang="zh-CN" altLang="en-US" sz="1400" b="1" i="0" u="none" strike="noStrike" cap="none" normalizeH="0" baseline="0" dirty="0" smtClean="0">
                <a:ln>
                  <a:noFill/>
                </a:ln>
                <a:effectLst/>
                <a:latin typeface="Arial" charset="0"/>
                <a:ea typeface="宋体" pitchFamily="2" charset="-122"/>
              </a:rPr>
              <a:t>消息。小心喽！</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304800"/>
            <a:ext cx="7391400" cy="563563"/>
          </a:xfrm>
        </p:spPr>
        <p:txBody>
          <a:bodyPr/>
          <a:lstStyle/>
          <a:p>
            <a:r>
              <a:rPr lang="en-US" altLang="zh-CN" sz="2800" dirty="0" smtClean="0"/>
              <a:t>T</a:t>
            </a:r>
            <a:r>
              <a:rPr lang="zh-CN" altLang="en-US" sz="2800" dirty="0" smtClean="0"/>
              <a:t>第</a:t>
            </a:r>
            <a:r>
              <a:rPr lang="en-US" altLang="zh-CN" sz="2800" dirty="0" err="1" smtClean="0"/>
              <a:t>i</a:t>
            </a:r>
            <a:r>
              <a:rPr lang="zh-CN" altLang="en-US" sz="2800" dirty="0" smtClean="0"/>
              <a:t>个元素</a:t>
            </a:r>
            <a:r>
              <a:rPr lang="en-US" altLang="zh-CN" sz="2800" dirty="0" smtClean="0"/>
              <a:t>T[</a:t>
            </a:r>
            <a:r>
              <a:rPr lang="en-US" altLang="zh-CN" sz="2800" dirty="0" err="1" smtClean="0"/>
              <a:t>i</a:t>
            </a:r>
            <a:r>
              <a:rPr lang="en-US" altLang="zh-CN" sz="2800" dirty="0" smtClean="0"/>
              <a:t>]</a:t>
            </a:r>
            <a:r>
              <a:rPr lang="zh-CN" altLang="en-US" sz="2800" dirty="0" smtClean="0"/>
              <a:t>为</a:t>
            </a:r>
            <a:r>
              <a:rPr lang="en-US" altLang="zh-CN" sz="2800" dirty="0" smtClean="0"/>
              <a:t>2</a:t>
            </a:r>
            <a:r>
              <a:rPr lang="en-US" altLang="zh-CN" sz="2800" baseline="30000" dirty="0" smtClean="0"/>
              <a:t>32</a:t>
            </a:r>
            <a:r>
              <a:rPr lang="en-US" altLang="zh-CN" sz="2800" dirty="0" smtClean="0"/>
              <a:t>×abs (sin(</a:t>
            </a:r>
            <a:r>
              <a:rPr lang="en-US" altLang="zh-CN" sz="2800" dirty="0" err="1" smtClean="0"/>
              <a:t>i</a:t>
            </a:r>
            <a:r>
              <a:rPr lang="en-US" altLang="zh-CN" sz="2800" dirty="0" smtClean="0"/>
              <a:t>))</a:t>
            </a:r>
            <a:r>
              <a:rPr lang="zh-CN" altLang="en-US" sz="2800" dirty="0" smtClean="0"/>
              <a:t>的整数部分</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C9C9B73E-F197-4981-B911-26B57DE354E0}"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a:t>
            </a:fld>
            <a:endParaRPr lang="en-US" altLang="zh-CN" dirty="0"/>
          </a:p>
        </p:txBody>
      </p:sp>
      <p:pic>
        <p:nvPicPr>
          <p:cNvPr id="7" name="Picture 3" descr="表6"/>
          <p:cNvPicPr>
            <a:picLocks noChangeAspect="1" noChangeArrowheads="1"/>
          </p:cNvPicPr>
          <p:nvPr/>
        </p:nvPicPr>
        <p:blipFill>
          <a:blip r:embed="rId2"/>
          <a:srcRect/>
          <a:stretch>
            <a:fillRect/>
          </a:stretch>
        </p:blipFill>
        <p:spPr bwMode="auto">
          <a:xfrm>
            <a:off x="762000" y="990600"/>
            <a:ext cx="7637463" cy="5362575"/>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MD5</a:t>
                </a:r>
                <a:r>
                  <a:rPr lang="zh-CN" altLang="en-US" dirty="0" smtClean="0"/>
                  <a:t>在经过</a:t>
                </a:r>
                <a:r>
                  <a:rPr lang="en-US" altLang="zh-CN" dirty="0" smtClean="0"/>
                  <a:t>4</a:t>
                </a:r>
                <a:r>
                  <a:rPr lang="zh-CN" altLang="en-US" dirty="0" smtClean="0"/>
                  <a:t>轮处理过程中，每轮又包括</a:t>
                </a:r>
                <a:r>
                  <a:rPr lang="en-US" altLang="zh-CN" b="1" dirty="0" smtClean="0">
                    <a:solidFill>
                      <a:srgbClr val="FF0000"/>
                    </a:solidFill>
                  </a:rPr>
                  <a:t>16</a:t>
                </a:r>
                <a:r>
                  <a:rPr lang="zh-CN" altLang="en-US" b="1" dirty="0" smtClean="0">
                    <a:solidFill>
                      <a:srgbClr val="FF0000"/>
                    </a:solidFill>
                  </a:rPr>
                  <a:t>步</a:t>
                </a:r>
                <a:r>
                  <a:rPr lang="zh-CN" altLang="en-US" dirty="0" smtClean="0"/>
                  <a:t>，</a:t>
                </a:r>
                <a:r>
                  <a:rPr lang="zh-CN" altLang="en-US" b="1" dirty="0" smtClean="0">
                    <a:solidFill>
                      <a:srgbClr val="FF0000"/>
                    </a:solidFill>
                  </a:rPr>
                  <a:t>且每轮以不同的次序使用</a:t>
                </a:r>
                <a:r>
                  <a:rPr lang="en-US" altLang="zh-CN" b="1" dirty="0" smtClean="0">
                    <a:solidFill>
                      <a:srgbClr val="FF0000"/>
                    </a:solidFill>
                  </a:rPr>
                  <a:t>16</a:t>
                </a:r>
                <a:r>
                  <a:rPr lang="zh-CN" altLang="en-US" b="1" dirty="0" smtClean="0">
                    <a:solidFill>
                      <a:srgbClr val="FF0000"/>
                    </a:solidFill>
                  </a:rPr>
                  <a:t>个字</a:t>
                </a:r>
                <a:endParaRPr lang="en-US" altLang="zh-CN" b="1" dirty="0" smtClean="0">
                  <a:solidFill>
                    <a:srgbClr val="FF0000"/>
                  </a:solidFill>
                </a:endParaRPr>
              </a:p>
              <a:p>
                <a:pPr lvl="1"/>
                <a:r>
                  <a:rPr lang="zh-CN" altLang="en-US" dirty="0" smtClean="0"/>
                  <a:t>在第一轮以字的初始次序使用</a:t>
                </a:r>
                <a:endParaRPr lang="en-US" altLang="zh-CN" dirty="0" smtClean="0"/>
              </a:p>
              <a:p>
                <a:pPr lvl="1"/>
                <a:r>
                  <a:rPr lang="zh-CN" altLang="en-US" dirty="0" smtClean="0"/>
                  <a:t>后面三轮的次序由下面置换确定：</a:t>
                </a:r>
              </a:p>
              <a:p>
                <a:pPr algn="ctr">
                  <a:buNone/>
                </a:pPr>
                <a14:m>
                  <m:oMathPara xmlns:m="http://schemas.openxmlformats.org/officeDocument/2006/math">
                    <m:oMathParaPr>
                      <m:jc m:val="centerGroup"/>
                    </m:oMathParaPr>
                    <m:oMath xmlns:m="http://schemas.openxmlformats.org/officeDocument/2006/math">
                      <m:r>
                        <a:rPr lang="da-DK" altLang="zh-CN" i="1" dirty="0" smtClean="0">
                          <a:latin typeface="Cambria Math"/>
                        </a:rPr>
                        <m:t>𝑃</m:t>
                      </m:r>
                      <m:r>
                        <a:rPr lang="da-DK" altLang="zh-CN" i="1" baseline="-25000" dirty="0" smtClean="0">
                          <a:latin typeface="Cambria Math"/>
                        </a:rPr>
                        <m:t>2</m:t>
                      </m:r>
                      <m:r>
                        <a:rPr lang="da-DK" altLang="zh-CN" i="1" dirty="0" smtClean="0">
                          <a:latin typeface="Cambria Math"/>
                        </a:rPr>
                        <m:t>(</m:t>
                      </m:r>
                      <m:r>
                        <a:rPr lang="da-DK" altLang="zh-CN" i="1" dirty="0" smtClean="0">
                          <a:latin typeface="Cambria Math"/>
                        </a:rPr>
                        <m:t>𝑖</m:t>
                      </m:r>
                      <m:r>
                        <a:rPr lang="da-DK" altLang="zh-CN" i="1" dirty="0" smtClean="0">
                          <a:latin typeface="Cambria Math"/>
                        </a:rPr>
                        <m:t>)</m:t>
                      </m:r>
                      <m:r>
                        <a:rPr lang="zh-CN" altLang="da-DK" i="1" dirty="0" smtClean="0">
                          <a:latin typeface="Cambria Math"/>
                        </a:rPr>
                        <m:t>＝</m:t>
                      </m:r>
                      <m:r>
                        <a:rPr lang="da-DK" altLang="zh-CN" i="1" dirty="0" smtClean="0">
                          <a:latin typeface="Cambria Math"/>
                        </a:rPr>
                        <m:t>(1</m:t>
                      </m:r>
                      <m:r>
                        <a:rPr lang="zh-CN" altLang="da-DK" i="1" dirty="0" smtClean="0">
                          <a:latin typeface="Cambria Math"/>
                        </a:rPr>
                        <m:t>＋</m:t>
                      </m:r>
                      <m:r>
                        <a:rPr lang="da-DK" altLang="zh-CN" i="1" dirty="0" smtClean="0">
                          <a:latin typeface="Cambria Math"/>
                        </a:rPr>
                        <m:t>5</m:t>
                      </m:r>
                      <m:r>
                        <a:rPr lang="da-DK" altLang="zh-CN" i="1" dirty="0" smtClean="0">
                          <a:latin typeface="Cambria Math"/>
                        </a:rPr>
                        <m:t>𝑖</m:t>
                      </m:r>
                      <m:r>
                        <a:rPr lang="da-DK" altLang="zh-CN" i="1" dirty="0" smtClean="0">
                          <a:latin typeface="Cambria Math"/>
                        </a:rPr>
                        <m:t>) </m:t>
                      </m:r>
                      <m:r>
                        <a:rPr lang="da-DK" altLang="zh-CN" i="1" dirty="0" smtClean="0">
                          <a:latin typeface="Cambria Math"/>
                        </a:rPr>
                        <m:t>𝑚𝑜𝑑</m:t>
                      </m:r>
                      <m:r>
                        <a:rPr lang="da-DK" altLang="zh-CN" i="1" dirty="0" smtClean="0">
                          <a:latin typeface="Cambria Math"/>
                        </a:rPr>
                        <m:t> 16</m:t>
                      </m:r>
                    </m:oMath>
                  </m:oMathPara>
                </a14:m>
                <a:endParaRPr lang="da-DK" altLang="zh-CN" i="1" dirty="0" smtClean="0"/>
              </a:p>
              <a:p>
                <a:pPr algn="ctr">
                  <a:buNone/>
                </a:pPr>
                <a14:m>
                  <m:oMathPara xmlns:m="http://schemas.openxmlformats.org/officeDocument/2006/math">
                    <m:oMathParaPr>
                      <m:jc m:val="centerGroup"/>
                    </m:oMathParaPr>
                    <m:oMath xmlns:m="http://schemas.openxmlformats.org/officeDocument/2006/math">
                      <m:r>
                        <a:rPr lang="da-DK" altLang="zh-CN" i="1" dirty="0" smtClean="0">
                          <a:latin typeface="Cambria Math"/>
                        </a:rPr>
                        <m:t>𝑃</m:t>
                      </m:r>
                      <m:r>
                        <a:rPr lang="da-DK" altLang="zh-CN" i="1" baseline="-25000" dirty="0" smtClean="0">
                          <a:latin typeface="Cambria Math"/>
                        </a:rPr>
                        <m:t>3</m:t>
                      </m:r>
                      <m:r>
                        <a:rPr lang="da-DK" altLang="zh-CN" i="1" dirty="0" smtClean="0">
                          <a:latin typeface="Cambria Math"/>
                        </a:rPr>
                        <m:t>(</m:t>
                      </m:r>
                      <m:r>
                        <a:rPr lang="da-DK" altLang="zh-CN" i="1" dirty="0" smtClean="0">
                          <a:latin typeface="Cambria Math"/>
                        </a:rPr>
                        <m:t>𝑖</m:t>
                      </m:r>
                      <m:r>
                        <a:rPr lang="da-DK" altLang="zh-CN" i="1" dirty="0" smtClean="0">
                          <a:latin typeface="Cambria Math"/>
                        </a:rPr>
                        <m:t>)</m:t>
                      </m:r>
                      <m:r>
                        <a:rPr lang="zh-CN" altLang="da-DK" i="1" dirty="0" smtClean="0">
                          <a:latin typeface="Cambria Math"/>
                        </a:rPr>
                        <m:t>＝</m:t>
                      </m:r>
                      <m:r>
                        <a:rPr lang="da-DK" altLang="zh-CN" i="1" dirty="0" smtClean="0">
                          <a:latin typeface="Cambria Math"/>
                        </a:rPr>
                        <m:t>(5</m:t>
                      </m:r>
                      <m:r>
                        <a:rPr lang="zh-CN" altLang="da-DK" i="1" dirty="0" smtClean="0">
                          <a:latin typeface="Cambria Math"/>
                        </a:rPr>
                        <m:t>＋</m:t>
                      </m:r>
                      <m:r>
                        <a:rPr lang="da-DK" altLang="zh-CN" i="1" dirty="0" smtClean="0">
                          <a:latin typeface="Cambria Math"/>
                        </a:rPr>
                        <m:t>3</m:t>
                      </m:r>
                      <m:r>
                        <a:rPr lang="da-DK" altLang="zh-CN" i="1" dirty="0" smtClean="0">
                          <a:latin typeface="Cambria Math"/>
                        </a:rPr>
                        <m:t>𝑖</m:t>
                      </m:r>
                      <m:r>
                        <a:rPr lang="da-DK" altLang="zh-CN" i="1" dirty="0" smtClean="0">
                          <a:latin typeface="Cambria Math"/>
                        </a:rPr>
                        <m:t>) </m:t>
                      </m:r>
                      <m:r>
                        <a:rPr lang="da-DK" altLang="zh-CN" i="1" dirty="0" smtClean="0">
                          <a:latin typeface="Cambria Math"/>
                        </a:rPr>
                        <m:t>𝑚𝑜𝑑</m:t>
                      </m:r>
                      <m:r>
                        <a:rPr lang="da-DK" altLang="zh-CN" i="1" dirty="0" smtClean="0">
                          <a:latin typeface="Cambria Math"/>
                        </a:rPr>
                        <m:t> 16</m:t>
                      </m:r>
                    </m:oMath>
                  </m:oMathPara>
                </a14:m>
                <a:endParaRPr lang="da-DK" altLang="zh-CN" i="1" dirty="0" smtClean="0"/>
              </a:p>
              <a:p>
                <a:pPr algn="ctr">
                  <a:buNone/>
                </a:pPr>
                <a14:m>
                  <m:oMathPara xmlns:m="http://schemas.openxmlformats.org/officeDocument/2006/math">
                    <m:oMathParaPr>
                      <m:jc m:val="centerGroup"/>
                    </m:oMathParaPr>
                    <m:oMath xmlns:m="http://schemas.openxmlformats.org/officeDocument/2006/math">
                      <m:r>
                        <a:rPr lang="da-DK" altLang="zh-CN" i="1" dirty="0" smtClean="0">
                          <a:latin typeface="Cambria Math"/>
                        </a:rPr>
                        <m:t>𝑃</m:t>
                      </m:r>
                      <m:r>
                        <a:rPr lang="da-DK" altLang="zh-CN" i="1" baseline="-25000" dirty="0" smtClean="0">
                          <a:latin typeface="Cambria Math"/>
                        </a:rPr>
                        <m:t>4</m:t>
                      </m:r>
                      <m:r>
                        <a:rPr lang="da-DK" altLang="zh-CN" i="1" dirty="0" smtClean="0">
                          <a:latin typeface="Cambria Math"/>
                        </a:rPr>
                        <m:t>(</m:t>
                      </m:r>
                      <m:r>
                        <a:rPr lang="da-DK" altLang="zh-CN" i="1" dirty="0" smtClean="0">
                          <a:latin typeface="Cambria Math"/>
                        </a:rPr>
                        <m:t>𝑖</m:t>
                      </m:r>
                      <m:r>
                        <a:rPr lang="da-DK" altLang="zh-CN" i="1" dirty="0" smtClean="0">
                          <a:latin typeface="Cambria Math"/>
                        </a:rPr>
                        <m:t>)</m:t>
                      </m:r>
                      <m:r>
                        <a:rPr lang="zh-CN" altLang="da-DK" i="1" dirty="0" smtClean="0">
                          <a:latin typeface="Cambria Math"/>
                        </a:rPr>
                        <m:t>＝</m:t>
                      </m:r>
                      <m:r>
                        <a:rPr lang="da-DK" altLang="zh-CN" i="1" dirty="0" smtClean="0">
                          <a:latin typeface="Cambria Math"/>
                        </a:rPr>
                        <m:t>7</m:t>
                      </m:r>
                      <m:r>
                        <a:rPr lang="da-DK" altLang="zh-CN" i="1" dirty="0" smtClean="0">
                          <a:latin typeface="Cambria Math"/>
                        </a:rPr>
                        <m:t>𝑖</m:t>
                      </m:r>
                      <m:r>
                        <a:rPr lang="da-DK" altLang="zh-CN" i="1" dirty="0" smtClean="0">
                          <a:latin typeface="Cambria Math"/>
                        </a:rPr>
                        <m:t> </m:t>
                      </m:r>
                      <m:r>
                        <a:rPr lang="da-DK" altLang="zh-CN" i="1" dirty="0" smtClean="0">
                          <a:latin typeface="Cambria Math"/>
                        </a:rPr>
                        <m:t>𝑚𝑜𝑑</m:t>
                      </m:r>
                      <m:r>
                        <a:rPr lang="da-DK" altLang="zh-CN" i="1" dirty="0" smtClean="0">
                          <a:latin typeface="Cambria Math"/>
                        </a:rPr>
                        <m:t> 16</m:t>
                      </m:r>
                    </m:oMath>
                  </m:oMathPara>
                </a14:m>
                <a:endParaRPr lang="en-US" altLang="zh-CN" dirty="0" smtClean="0"/>
              </a:p>
              <a:p>
                <a:pPr>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71420AA-991E-490B-AEB7-05A2BD1CA7AF}"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a:t>
            </a:fld>
            <a:endParaRPr lang="en-US" altLang="zh-C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828800"/>
            <a:ext cx="8229600" cy="1066800"/>
          </a:xfrm>
        </p:spPr>
        <p:txBody>
          <a:bodyPr/>
          <a:lstStyle/>
          <a:p>
            <a:r>
              <a:rPr lang="en-US" altLang="zh-CN" dirty="0" smtClean="0"/>
              <a:t>4</a:t>
            </a:r>
            <a:r>
              <a:rPr lang="zh-CN" altLang="en-US" dirty="0" smtClean="0"/>
              <a:t>轮处理过程中，每一轮的</a:t>
            </a:r>
            <a:r>
              <a:rPr lang="en-US" altLang="zh-CN" dirty="0" smtClean="0"/>
              <a:t>16</a:t>
            </a:r>
            <a:r>
              <a:rPr lang="zh-CN" altLang="en-US" dirty="0" smtClean="0"/>
              <a:t>步都一个循环左移，移动的位数用</a:t>
            </a:r>
            <a:r>
              <a:rPr lang="en-US" altLang="zh-CN" dirty="0" smtClean="0"/>
              <a:t>s</a:t>
            </a:r>
            <a:r>
              <a:rPr lang="zh-CN" altLang="en-US" dirty="0" smtClean="0"/>
              <a:t>表示，如表所示</a:t>
            </a:r>
            <a:endParaRPr lang="zh-CN" altLang="en-US" dirty="0"/>
          </a:p>
        </p:txBody>
      </p:sp>
      <p:sp>
        <p:nvSpPr>
          <p:cNvPr id="4" name="日期占位符 3"/>
          <p:cNvSpPr>
            <a:spLocks noGrp="1"/>
          </p:cNvSpPr>
          <p:nvPr>
            <p:ph type="dt" sz="half" idx="10"/>
          </p:nvPr>
        </p:nvSpPr>
        <p:spPr/>
        <p:txBody>
          <a:bodyPr/>
          <a:lstStyle/>
          <a:p>
            <a:fld id="{00AC04D1-29A0-486C-818B-63D8CFF300F2}"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a:t>
            </a:fld>
            <a:endParaRPr lang="en-US" altLang="zh-CN" dirty="0"/>
          </a:p>
        </p:txBody>
      </p:sp>
      <p:pic>
        <p:nvPicPr>
          <p:cNvPr id="7" name="Picture 4" descr="表6"/>
          <p:cNvPicPr>
            <a:picLocks noChangeAspect="1" noChangeArrowheads="1"/>
          </p:cNvPicPr>
          <p:nvPr/>
        </p:nvPicPr>
        <p:blipFill>
          <a:blip r:embed="rId2"/>
          <a:srcRect/>
          <a:stretch>
            <a:fillRect/>
          </a:stretch>
        </p:blipFill>
        <p:spPr bwMode="auto">
          <a:xfrm>
            <a:off x="1066800" y="3124200"/>
            <a:ext cx="7391400" cy="2390775"/>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idx="4294967295"/>
          </p:nvPr>
        </p:nvSpPr>
        <p:spPr>
          <a:xfrm>
            <a:off x="1447800" y="914400"/>
            <a:ext cx="6172200" cy="228600"/>
          </a:xfrm>
          <a:ln/>
        </p:spPr>
        <p:txBody>
          <a:bodyPr/>
          <a:lstStyle/>
          <a:p>
            <a:endParaRPr lang="zh-CN" altLang="en-US" sz="1200" dirty="0" smtClean="0"/>
          </a:p>
        </p:txBody>
      </p:sp>
      <p:sp>
        <p:nvSpPr>
          <p:cNvPr id="491523" name="Text Box 3"/>
          <p:cNvSpPr txBox="1">
            <a:spLocks noChangeArrowheads="1"/>
          </p:cNvSpPr>
          <p:nvPr/>
        </p:nvSpPr>
        <p:spPr bwMode="auto">
          <a:xfrm>
            <a:off x="381000" y="1847108"/>
            <a:ext cx="4191000" cy="3539430"/>
          </a:xfrm>
          <a:prstGeom prst="rect">
            <a:avLst/>
          </a:prstGeom>
          <a:noFill/>
          <a:ln w="9525">
            <a:noFill/>
            <a:miter lim="800000"/>
            <a:headEnd/>
            <a:tailEnd/>
          </a:ln>
          <a:effectLst/>
        </p:spPr>
        <p:txBody>
          <a:bodyPr wrap="square">
            <a:spAutoFit/>
          </a:bodyPr>
          <a:lstStyle/>
          <a:p>
            <a:pPr algn="l" eaLnBrk="1" hangingPunct="1">
              <a:spcBef>
                <a:spcPct val="50000"/>
              </a:spcBef>
            </a:pPr>
            <a:r>
              <a:rPr kumimoji="1" lang="zh-CN" altLang="en-US" dirty="0">
                <a:solidFill>
                  <a:schemeClr val="tx1"/>
                </a:solidFill>
                <a:ea typeface="宋体" charset="-122"/>
              </a:rPr>
              <a:t>  </a:t>
            </a:r>
            <a:r>
              <a:rPr kumimoji="1" lang="en-US" altLang="zh-CN" dirty="0">
                <a:solidFill>
                  <a:schemeClr val="tx1"/>
                </a:solidFill>
                <a:ea typeface="宋体" charset="-122"/>
              </a:rPr>
              <a:t>FF (a, b, c, d, M[ 0], 7, 0xd76aa478); /* 1 */ </a:t>
            </a:r>
            <a:br>
              <a:rPr kumimoji="1" lang="en-US" altLang="zh-CN" dirty="0">
                <a:solidFill>
                  <a:schemeClr val="tx1"/>
                </a:solidFill>
                <a:ea typeface="宋体" charset="-122"/>
              </a:rPr>
            </a:br>
            <a:r>
              <a:rPr kumimoji="1" lang="en-US" altLang="zh-CN" dirty="0">
                <a:solidFill>
                  <a:schemeClr val="tx1"/>
                </a:solidFill>
                <a:ea typeface="宋体" charset="-122"/>
              </a:rPr>
              <a:t>  FF (d, a, b, c, M[ 1], 12, 0xe8c7b756); /* 2 */ </a:t>
            </a:r>
            <a:br>
              <a:rPr kumimoji="1" lang="en-US" altLang="zh-CN" dirty="0">
                <a:solidFill>
                  <a:schemeClr val="tx1"/>
                </a:solidFill>
                <a:ea typeface="宋体" charset="-122"/>
              </a:rPr>
            </a:br>
            <a:r>
              <a:rPr kumimoji="1" lang="en-US" altLang="zh-CN" dirty="0">
                <a:solidFill>
                  <a:schemeClr val="tx1"/>
                </a:solidFill>
                <a:ea typeface="宋体" charset="-122"/>
              </a:rPr>
              <a:t>  FF (c, d, a, b, M[ 2], 17, 0x242070db); /* 3 */ </a:t>
            </a:r>
            <a:br>
              <a:rPr kumimoji="1" lang="en-US" altLang="zh-CN" dirty="0">
                <a:solidFill>
                  <a:schemeClr val="tx1"/>
                </a:solidFill>
                <a:ea typeface="宋体" charset="-122"/>
              </a:rPr>
            </a:br>
            <a:r>
              <a:rPr kumimoji="1" lang="en-US" altLang="zh-CN" dirty="0">
                <a:solidFill>
                  <a:schemeClr val="tx1"/>
                </a:solidFill>
                <a:ea typeface="宋体" charset="-122"/>
              </a:rPr>
              <a:t>  FF (b, c, d, a, M[ 3], 22, 0xc1bdceee); /* 4 */ </a:t>
            </a:r>
            <a:br>
              <a:rPr kumimoji="1" lang="en-US" altLang="zh-CN" dirty="0">
                <a:solidFill>
                  <a:schemeClr val="tx1"/>
                </a:solidFill>
                <a:ea typeface="宋体" charset="-122"/>
              </a:rPr>
            </a:br>
            <a:r>
              <a:rPr kumimoji="1" lang="en-US" altLang="zh-CN" dirty="0">
                <a:solidFill>
                  <a:schemeClr val="tx1"/>
                </a:solidFill>
                <a:ea typeface="宋体" charset="-122"/>
              </a:rPr>
              <a:t>  FF (a, b, c, d, M[ 4], 7, 0xf57c0faf); /* 5 */ </a:t>
            </a:r>
            <a:br>
              <a:rPr kumimoji="1" lang="en-US" altLang="zh-CN" dirty="0">
                <a:solidFill>
                  <a:schemeClr val="tx1"/>
                </a:solidFill>
                <a:ea typeface="宋体" charset="-122"/>
              </a:rPr>
            </a:br>
            <a:r>
              <a:rPr kumimoji="1" lang="en-US" altLang="zh-CN" dirty="0">
                <a:solidFill>
                  <a:schemeClr val="tx1"/>
                </a:solidFill>
                <a:ea typeface="宋体" charset="-122"/>
              </a:rPr>
              <a:t>  FF (d, a, b, c, M[ 5], 12, 0x4787c62a); /* 6 */ </a:t>
            </a:r>
            <a:br>
              <a:rPr kumimoji="1" lang="en-US" altLang="zh-CN" dirty="0">
                <a:solidFill>
                  <a:schemeClr val="tx1"/>
                </a:solidFill>
                <a:ea typeface="宋体" charset="-122"/>
              </a:rPr>
            </a:br>
            <a:r>
              <a:rPr kumimoji="1" lang="en-US" altLang="zh-CN" dirty="0">
                <a:solidFill>
                  <a:schemeClr val="tx1"/>
                </a:solidFill>
                <a:ea typeface="宋体" charset="-122"/>
              </a:rPr>
              <a:t>  FF (c, d, a, b, M[ 6], 17, 0xa8304613); /* 7 */ </a:t>
            </a:r>
            <a:br>
              <a:rPr kumimoji="1" lang="en-US" altLang="zh-CN" dirty="0">
                <a:solidFill>
                  <a:schemeClr val="tx1"/>
                </a:solidFill>
                <a:ea typeface="宋体" charset="-122"/>
              </a:rPr>
            </a:br>
            <a:r>
              <a:rPr kumimoji="1" lang="en-US" altLang="zh-CN" dirty="0">
                <a:solidFill>
                  <a:schemeClr val="tx1"/>
                </a:solidFill>
                <a:ea typeface="宋体" charset="-122"/>
              </a:rPr>
              <a:t>  FF (b, c, d, a, M[ 7], 22, 0xfd469501); /* 8 */ </a:t>
            </a:r>
            <a:br>
              <a:rPr kumimoji="1" lang="en-US" altLang="zh-CN" dirty="0">
                <a:solidFill>
                  <a:schemeClr val="tx1"/>
                </a:solidFill>
                <a:ea typeface="宋体" charset="-122"/>
              </a:rPr>
            </a:br>
            <a:r>
              <a:rPr kumimoji="1" lang="en-US" altLang="zh-CN" dirty="0">
                <a:solidFill>
                  <a:schemeClr val="tx1"/>
                </a:solidFill>
                <a:ea typeface="宋体" charset="-122"/>
              </a:rPr>
              <a:t>  FF (a, b, c, d, M[ 8], 7, 0x698098d8); /* 9 */ </a:t>
            </a:r>
            <a:br>
              <a:rPr kumimoji="1" lang="en-US" altLang="zh-CN" dirty="0">
                <a:solidFill>
                  <a:schemeClr val="tx1"/>
                </a:solidFill>
                <a:ea typeface="宋体" charset="-122"/>
              </a:rPr>
            </a:br>
            <a:r>
              <a:rPr kumimoji="1" lang="en-US" altLang="zh-CN" dirty="0">
                <a:solidFill>
                  <a:schemeClr val="tx1"/>
                </a:solidFill>
                <a:ea typeface="宋体" charset="-122"/>
              </a:rPr>
              <a:t>  FF (d, a, b, c, M[ 9], 12, 0x8b44f7af); /* 10 */ </a:t>
            </a:r>
            <a:br>
              <a:rPr kumimoji="1" lang="en-US" altLang="zh-CN" dirty="0">
                <a:solidFill>
                  <a:schemeClr val="tx1"/>
                </a:solidFill>
                <a:ea typeface="宋体" charset="-122"/>
              </a:rPr>
            </a:br>
            <a:r>
              <a:rPr kumimoji="1" lang="en-US" altLang="zh-CN" dirty="0">
                <a:solidFill>
                  <a:schemeClr val="tx1"/>
                </a:solidFill>
                <a:ea typeface="宋体" charset="-122"/>
              </a:rPr>
              <a:t>  FF (c, d, a, b, M[10], 17, 0xffff5bb1); /* 11 */ </a:t>
            </a:r>
            <a:br>
              <a:rPr kumimoji="1" lang="en-US" altLang="zh-CN" dirty="0">
                <a:solidFill>
                  <a:schemeClr val="tx1"/>
                </a:solidFill>
                <a:ea typeface="宋体" charset="-122"/>
              </a:rPr>
            </a:br>
            <a:r>
              <a:rPr kumimoji="1" lang="en-US" altLang="zh-CN" dirty="0">
                <a:solidFill>
                  <a:schemeClr val="tx1"/>
                </a:solidFill>
                <a:ea typeface="宋体" charset="-122"/>
              </a:rPr>
              <a:t>  FF (b, c, d, a, M[11], 22, 0x895cd7be); /* 12 */ </a:t>
            </a:r>
            <a:br>
              <a:rPr kumimoji="1" lang="en-US" altLang="zh-CN" dirty="0">
                <a:solidFill>
                  <a:schemeClr val="tx1"/>
                </a:solidFill>
                <a:ea typeface="宋体" charset="-122"/>
              </a:rPr>
            </a:br>
            <a:r>
              <a:rPr kumimoji="1" lang="en-US" altLang="zh-CN" dirty="0">
                <a:solidFill>
                  <a:schemeClr val="tx1"/>
                </a:solidFill>
                <a:ea typeface="宋体" charset="-122"/>
              </a:rPr>
              <a:t>  FF (a, b, c, d, M[12], 7, 0x6b901122); /* 13 */ </a:t>
            </a:r>
            <a:br>
              <a:rPr kumimoji="1" lang="en-US" altLang="zh-CN" dirty="0">
                <a:solidFill>
                  <a:schemeClr val="tx1"/>
                </a:solidFill>
                <a:ea typeface="宋体" charset="-122"/>
              </a:rPr>
            </a:br>
            <a:r>
              <a:rPr kumimoji="1" lang="en-US" altLang="zh-CN" dirty="0">
                <a:solidFill>
                  <a:schemeClr val="tx1"/>
                </a:solidFill>
                <a:ea typeface="宋体" charset="-122"/>
              </a:rPr>
              <a:t>  FF (d, a, b, c, M[13], 12, 0xfd987193); /* 14 */ </a:t>
            </a:r>
            <a:br>
              <a:rPr kumimoji="1" lang="en-US" altLang="zh-CN" dirty="0">
                <a:solidFill>
                  <a:schemeClr val="tx1"/>
                </a:solidFill>
                <a:ea typeface="宋体" charset="-122"/>
              </a:rPr>
            </a:br>
            <a:r>
              <a:rPr kumimoji="1" lang="en-US" altLang="zh-CN" dirty="0">
                <a:solidFill>
                  <a:schemeClr val="tx1"/>
                </a:solidFill>
                <a:ea typeface="宋体" charset="-122"/>
              </a:rPr>
              <a:t>  FF (c, d, a, b, M[14], 17, 0xa679438e); /* 15 */ </a:t>
            </a:r>
            <a:br>
              <a:rPr kumimoji="1" lang="en-US" altLang="zh-CN" dirty="0">
                <a:solidFill>
                  <a:schemeClr val="tx1"/>
                </a:solidFill>
                <a:ea typeface="宋体" charset="-122"/>
              </a:rPr>
            </a:br>
            <a:r>
              <a:rPr kumimoji="1" lang="en-US" altLang="zh-CN" dirty="0">
                <a:solidFill>
                  <a:schemeClr val="tx1"/>
                </a:solidFill>
                <a:ea typeface="宋体" charset="-122"/>
              </a:rPr>
              <a:t>  FF (b, c, d, a, M[15], 22, 0x49b40821); /* 16 */</a:t>
            </a:r>
            <a:r>
              <a:rPr kumimoji="1" lang="en-US" altLang="zh-CN" b="0" dirty="0">
                <a:solidFill>
                  <a:schemeClr val="tx1"/>
                </a:solidFill>
                <a:latin typeface="Times New Roman" pitchFamily="18" charset="0"/>
                <a:ea typeface="宋体" charset="-122"/>
              </a:rPr>
              <a:t> </a:t>
            </a:r>
            <a:endParaRPr kumimoji="1" lang="zh-CN" altLang="en-US" b="0" dirty="0">
              <a:solidFill>
                <a:schemeClr val="tx1"/>
              </a:solidFill>
              <a:latin typeface="Times New Roman" pitchFamily="18" charset="0"/>
              <a:ea typeface="宋体" charset="-122"/>
            </a:endParaRPr>
          </a:p>
        </p:txBody>
      </p:sp>
      <p:sp>
        <p:nvSpPr>
          <p:cNvPr id="4" name="日期占位符 3"/>
          <p:cNvSpPr>
            <a:spLocks noGrp="1"/>
          </p:cNvSpPr>
          <p:nvPr>
            <p:ph type="dt" sz="half" idx="10"/>
          </p:nvPr>
        </p:nvSpPr>
        <p:spPr/>
        <p:txBody>
          <a:bodyPr/>
          <a:lstStyle/>
          <a:p>
            <a:fld id="{EE6735F5-16AD-4763-8523-9913D5B1D938}" type="datetime1">
              <a:rPr lang="zh-CN" altLang="en-US" smtClean="0"/>
              <a:pPr/>
              <a:t>2013/10/7</a:t>
            </a:fld>
            <a:endParaRPr lang="en-US" altLang="zh-CN" dirty="0"/>
          </a:p>
        </p:txBody>
      </p:sp>
      <p:sp>
        <p:nvSpPr>
          <p:cNvPr id="5" name="灯片编号占位符 4"/>
          <p:cNvSpPr>
            <a:spLocks noGrp="1"/>
          </p:cNvSpPr>
          <p:nvPr>
            <p:ph type="sldNum" sz="quarter" idx="12"/>
          </p:nvPr>
        </p:nvSpPr>
        <p:spPr/>
        <p:txBody>
          <a:bodyPr/>
          <a:lstStyle/>
          <a:p>
            <a:fld id="{813F45DA-86C9-4ACA-9F2A-742545C73A01}" type="slidenum">
              <a:rPr lang="en-US" altLang="zh-CN" smtClean="0"/>
              <a:pPr/>
              <a:t>23</a:t>
            </a:fld>
            <a:endParaRPr lang="en-US" altLang="zh-CN" dirty="0"/>
          </a:p>
        </p:txBody>
      </p:sp>
      <p:sp>
        <p:nvSpPr>
          <p:cNvPr id="6" name="页脚占位符 5"/>
          <p:cNvSpPr>
            <a:spLocks noGrp="1"/>
          </p:cNvSpPr>
          <p:nvPr>
            <p:ph type="ftr" sz="quarter" idx="11"/>
          </p:nvPr>
        </p:nvSpPr>
        <p:spPr/>
        <p:txBody>
          <a:bodyPr/>
          <a:lstStyle/>
          <a:p>
            <a:r>
              <a:rPr lang="zh-CN" altLang="en-US" smtClean="0"/>
              <a:t>计算机科学与技术学院</a:t>
            </a:r>
            <a:endParaRPr lang="en-US" altLang="zh-CN" dirty="0"/>
          </a:p>
        </p:txBody>
      </p:sp>
      <p:sp>
        <p:nvSpPr>
          <p:cNvPr id="7" name="Text Box 2"/>
          <p:cNvSpPr txBox="1">
            <a:spLocks noChangeArrowheads="1"/>
          </p:cNvSpPr>
          <p:nvPr/>
        </p:nvSpPr>
        <p:spPr bwMode="auto">
          <a:xfrm>
            <a:off x="4724400" y="1778437"/>
            <a:ext cx="4267200" cy="3631763"/>
          </a:xfrm>
          <a:prstGeom prst="rect">
            <a:avLst/>
          </a:prstGeom>
          <a:noFill/>
          <a:ln w="9525">
            <a:noFill/>
            <a:miter lim="800000"/>
            <a:headEnd/>
            <a:tailEnd/>
          </a:ln>
          <a:effectLst/>
        </p:spPr>
        <p:txBody>
          <a:bodyPr wrap="square">
            <a:spAutoFit/>
          </a:bodyPr>
          <a:lstStyle/>
          <a:p>
            <a:pPr algn="l" eaLnBrk="1" hangingPunct="1">
              <a:spcBef>
                <a:spcPct val="50000"/>
              </a:spcBef>
            </a:pPr>
            <a:r>
              <a:rPr kumimoji="1" lang="zh-CN" altLang="en-US" sz="2000" dirty="0">
                <a:solidFill>
                  <a:schemeClr val="tx1"/>
                </a:solidFill>
                <a:ea typeface="宋体" charset="-122"/>
              </a:rPr>
              <a:t>  </a:t>
            </a:r>
            <a:r>
              <a:rPr kumimoji="1" lang="en-US" altLang="zh-CN" dirty="0">
                <a:solidFill>
                  <a:schemeClr val="tx1"/>
                </a:solidFill>
                <a:ea typeface="宋体" charset="-122"/>
              </a:rPr>
              <a:t>GG (a, b, c, d, M[ 1], 5, 0xf61e2562); /* 17 */ </a:t>
            </a:r>
            <a:br>
              <a:rPr kumimoji="1" lang="en-US" altLang="zh-CN" dirty="0">
                <a:solidFill>
                  <a:schemeClr val="tx1"/>
                </a:solidFill>
                <a:ea typeface="宋体" charset="-122"/>
              </a:rPr>
            </a:br>
            <a:r>
              <a:rPr kumimoji="1" lang="en-US" altLang="zh-CN" dirty="0">
                <a:solidFill>
                  <a:schemeClr val="tx1"/>
                </a:solidFill>
                <a:ea typeface="宋体" charset="-122"/>
              </a:rPr>
              <a:t>  GG (d, a, b, c, M[ 6], 9, 0xc040b340); /* 18 */ </a:t>
            </a:r>
            <a:br>
              <a:rPr kumimoji="1" lang="en-US" altLang="zh-CN" dirty="0">
                <a:solidFill>
                  <a:schemeClr val="tx1"/>
                </a:solidFill>
                <a:ea typeface="宋体" charset="-122"/>
              </a:rPr>
            </a:br>
            <a:r>
              <a:rPr kumimoji="1" lang="en-US" altLang="zh-CN" dirty="0">
                <a:solidFill>
                  <a:schemeClr val="tx1"/>
                </a:solidFill>
                <a:ea typeface="宋体" charset="-122"/>
              </a:rPr>
              <a:t>  GG (c, d, a, b, M[11], 14, 0x265e5a51); /* 19 */ </a:t>
            </a:r>
            <a:br>
              <a:rPr kumimoji="1" lang="en-US" altLang="zh-CN" dirty="0">
                <a:solidFill>
                  <a:schemeClr val="tx1"/>
                </a:solidFill>
                <a:ea typeface="宋体" charset="-122"/>
              </a:rPr>
            </a:br>
            <a:r>
              <a:rPr kumimoji="1" lang="en-US" altLang="zh-CN" dirty="0">
                <a:solidFill>
                  <a:schemeClr val="tx1"/>
                </a:solidFill>
                <a:ea typeface="宋体" charset="-122"/>
              </a:rPr>
              <a:t>  GG (b, c, d, a, M[ 0], 20, 0xe9b6c7aa); /* 20 */ </a:t>
            </a:r>
            <a:br>
              <a:rPr kumimoji="1" lang="en-US" altLang="zh-CN" dirty="0">
                <a:solidFill>
                  <a:schemeClr val="tx1"/>
                </a:solidFill>
                <a:ea typeface="宋体" charset="-122"/>
              </a:rPr>
            </a:br>
            <a:r>
              <a:rPr kumimoji="1" lang="en-US" altLang="zh-CN" dirty="0">
                <a:solidFill>
                  <a:schemeClr val="tx1"/>
                </a:solidFill>
                <a:ea typeface="宋体" charset="-122"/>
              </a:rPr>
              <a:t>  GG (a, b, c, d, M[ 5], 5, 0xd62f105d); /* 21 */ </a:t>
            </a:r>
            <a:br>
              <a:rPr kumimoji="1" lang="en-US" altLang="zh-CN" dirty="0">
                <a:solidFill>
                  <a:schemeClr val="tx1"/>
                </a:solidFill>
                <a:ea typeface="宋体" charset="-122"/>
              </a:rPr>
            </a:br>
            <a:r>
              <a:rPr kumimoji="1" lang="en-US" altLang="zh-CN" dirty="0">
                <a:solidFill>
                  <a:schemeClr val="tx1"/>
                </a:solidFill>
                <a:ea typeface="宋体" charset="-122"/>
              </a:rPr>
              <a:t>  GG (d, a, b, c, M[10], 9,  0x2441453); /* 22 */ </a:t>
            </a:r>
            <a:br>
              <a:rPr kumimoji="1" lang="en-US" altLang="zh-CN" dirty="0">
                <a:solidFill>
                  <a:schemeClr val="tx1"/>
                </a:solidFill>
                <a:ea typeface="宋体" charset="-122"/>
              </a:rPr>
            </a:br>
            <a:r>
              <a:rPr kumimoji="1" lang="en-US" altLang="zh-CN" dirty="0">
                <a:solidFill>
                  <a:schemeClr val="tx1"/>
                </a:solidFill>
                <a:ea typeface="宋体" charset="-122"/>
              </a:rPr>
              <a:t>  GG (c, d, a, b, M[15], 14, 0xd8a1e681); /* 23 */ </a:t>
            </a:r>
            <a:br>
              <a:rPr kumimoji="1" lang="en-US" altLang="zh-CN" dirty="0">
                <a:solidFill>
                  <a:schemeClr val="tx1"/>
                </a:solidFill>
                <a:ea typeface="宋体" charset="-122"/>
              </a:rPr>
            </a:br>
            <a:r>
              <a:rPr kumimoji="1" lang="en-US" altLang="zh-CN" dirty="0">
                <a:solidFill>
                  <a:schemeClr val="tx1"/>
                </a:solidFill>
                <a:ea typeface="宋体" charset="-122"/>
              </a:rPr>
              <a:t>  GG (b, c, d, a, M[ 4], 20, 0xe7d3fbc8); /* 24 */ </a:t>
            </a:r>
            <a:br>
              <a:rPr kumimoji="1" lang="en-US" altLang="zh-CN" dirty="0">
                <a:solidFill>
                  <a:schemeClr val="tx1"/>
                </a:solidFill>
                <a:ea typeface="宋体" charset="-122"/>
              </a:rPr>
            </a:br>
            <a:r>
              <a:rPr kumimoji="1" lang="en-US" altLang="zh-CN" dirty="0">
                <a:solidFill>
                  <a:schemeClr val="tx1"/>
                </a:solidFill>
                <a:ea typeface="宋体" charset="-122"/>
              </a:rPr>
              <a:t>  GG (a, b, c, d, M[ 9], 5, 0x21e1cde6); /* 25 */ </a:t>
            </a:r>
            <a:br>
              <a:rPr kumimoji="1" lang="en-US" altLang="zh-CN" dirty="0">
                <a:solidFill>
                  <a:schemeClr val="tx1"/>
                </a:solidFill>
                <a:ea typeface="宋体" charset="-122"/>
              </a:rPr>
            </a:br>
            <a:r>
              <a:rPr kumimoji="1" lang="en-US" altLang="zh-CN" dirty="0">
                <a:solidFill>
                  <a:schemeClr val="tx1"/>
                </a:solidFill>
                <a:ea typeface="宋体" charset="-122"/>
              </a:rPr>
              <a:t>  GG (d, a, b, c, M[14], 9, 0xc33707d6); /* 26 */ </a:t>
            </a:r>
            <a:br>
              <a:rPr kumimoji="1" lang="en-US" altLang="zh-CN" dirty="0">
                <a:solidFill>
                  <a:schemeClr val="tx1"/>
                </a:solidFill>
                <a:ea typeface="宋体" charset="-122"/>
              </a:rPr>
            </a:br>
            <a:r>
              <a:rPr kumimoji="1" lang="en-US" altLang="zh-CN" dirty="0">
                <a:solidFill>
                  <a:schemeClr val="tx1"/>
                </a:solidFill>
                <a:ea typeface="宋体" charset="-122"/>
              </a:rPr>
              <a:t>  GG (c, d, a, b, M[ 3], 14, 0xf4d50d87); /* 27 */ </a:t>
            </a:r>
            <a:br>
              <a:rPr kumimoji="1" lang="en-US" altLang="zh-CN" dirty="0">
                <a:solidFill>
                  <a:schemeClr val="tx1"/>
                </a:solidFill>
                <a:ea typeface="宋体" charset="-122"/>
              </a:rPr>
            </a:br>
            <a:r>
              <a:rPr kumimoji="1" lang="en-US" altLang="zh-CN" dirty="0">
                <a:solidFill>
                  <a:schemeClr val="tx1"/>
                </a:solidFill>
                <a:ea typeface="宋体" charset="-122"/>
              </a:rPr>
              <a:t>  GG (b, c, d, a, M[ 8], 20, 0x455a14ed); /* 28 */ </a:t>
            </a:r>
            <a:br>
              <a:rPr kumimoji="1" lang="en-US" altLang="zh-CN" dirty="0">
                <a:solidFill>
                  <a:schemeClr val="tx1"/>
                </a:solidFill>
                <a:ea typeface="宋体" charset="-122"/>
              </a:rPr>
            </a:br>
            <a:r>
              <a:rPr kumimoji="1" lang="en-US" altLang="zh-CN" dirty="0">
                <a:solidFill>
                  <a:schemeClr val="tx1"/>
                </a:solidFill>
                <a:ea typeface="宋体" charset="-122"/>
              </a:rPr>
              <a:t>  GG (a, b, c, d, M[13], 5, 0xa9e3e905); /* 29 */ </a:t>
            </a:r>
            <a:br>
              <a:rPr kumimoji="1" lang="en-US" altLang="zh-CN" dirty="0">
                <a:solidFill>
                  <a:schemeClr val="tx1"/>
                </a:solidFill>
                <a:ea typeface="宋体" charset="-122"/>
              </a:rPr>
            </a:br>
            <a:r>
              <a:rPr kumimoji="1" lang="en-US" altLang="zh-CN" dirty="0">
                <a:solidFill>
                  <a:schemeClr val="tx1"/>
                </a:solidFill>
                <a:ea typeface="宋体" charset="-122"/>
              </a:rPr>
              <a:t>  GG (d, a, b, c, M[ 2], 9, 0xfcefa3f8); /* 30 */ </a:t>
            </a:r>
            <a:br>
              <a:rPr kumimoji="1" lang="en-US" altLang="zh-CN" dirty="0">
                <a:solidFill>
                  <a:schemeClr val="tx1"/>
                </a:solidFill>
                <a:ea typeface="宋体" charset="-122"/>
              </a:rPr>
            </a:br>
            <a:r>
              <a:rPr kumimoji="1" lang="en-US" altLang="zh-CN" dirty="0">
                <a:solidFill>
                  <a:schemeClr val="tx1"/>
                </a:solidFill>
                <a:ea typeface="宋体" charset="-122"/>
              </a:rPr>
              <a:t>  GG (c, d, a, b, M[ 7], 14, 0x676f02d9); /* 31 */ </a:t>
            </a:r>
            <a:br>
              <a:rPr kumimoji="1" lang="en-US" altLang="zh-CN" dirty="0">
                <a:solidFill>
                  <a:schemeClr val="tx1"/>
                </a:solidFill>
                <a:ea typeface="宋体" charset="-122"/>
              </a:rPr>
            </a:br>
            <a:r>
              <a:rPr kumimoji="1" lang="en-US" altLang="zh-CN" dirty="0">
                <a:solidFill>
                  <a:schemeClr val="tx1"/>
                </a:solidFill>
                <a:ea typeface="宋体" charset="-122"/>
              </a:rPr>
              <a:t>  GG (b, c, d, a, M[12], 20, 0x8d2a4c8a); /* 32 */</a:t>
            </a:r>
            <a:r>
              <a:rPr kumimoji="1" lang="en-US" altLang="zh-CN" b="0" dirty="0">
                <a:solidFill>
                  <a:schemeClr val="tx1"/>
                </a:solidFill>
                <a:latin typeface="Times New Roman" pitchFamily="18" charset="0"/>
                <a:ea typeface="宋体" charset="-122"/>
              </a:rPr>
              <a:t> </a:t>
            </a:r>
            <a:endParaRPr kumimoji="1" lang="zh-CN" altLang="en-US" b="0" dirty="0">
              <a:solidFill>
                <a:schemeClr val="tx1"/>
              </a:solidFill>
              <a:latin typeface="Times New Roman" pitchFamily="18" charset="0"/>
              <a:ea typeface="宋体" charset="-122"/>
            </a:endParaRPr>
          </a:p>
        </p:txBody>
      </p:sp>
      <p:cxnSp>
        <p:nvCxnSpPr>
          <p:cNvPr id="3" name="直接连接符 2"/>
          <p:cNvCxnSpPr>
            <a:endCxn id="6" idx="0"/>
          </p:cNvCxnSpPr>
          <p:nvPr/>
        </p:nvCxnSpPr>
        <p:spPr bwMode="auto">
          <a:xfrm>
            <a:off x="4572000" y="1447800"/>
            <a:ext cx="0" cy="495300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8" name="矩形 7"/>
          <p:cNvSpPr/>
          <p:nvPr/>
        </p:nvSpPr>
        <p:spPr>
          <a:xfrm>
            <a:off x="1219200" y="5562600"/>
            <a:ext cx="2362200" cy="369332"/>
          </a:xfrm>
          <a:prstGeom prst="rect">
            <a:avLst/>
          </a:prstGeom>
        </p:spPr>
        <p:txBody>
          <a:bodyPr wrap="square">
            <a:spAutoFit/>
          </a:bodyPr>
          <a:lstStyle/>
          <a:p>
            <a:r>
              <a:rPr lang="en-US" altLang="zh-CN" sz="1800" dirty="0">
                <a:solidFill>
                  <a:schemeClr val="tx2"/>
                </a:solidFill>
                <a:latin typeface="Tahoma" pitchFamily="34" charset="0"/>
                <a:ea typeface="黑体" pitchFamily="2" charset="-122"/>
              </a:rPr>
              <a:t>MD5</a:t>
            </a:r>
            <a:r>
              <a:rPr lang="zh-CN" altLang="en-US" sz="1800" dirty="0">
                <a:solidFill>
                  <a:schemeClr val="tx2"/>
                </a:solidFill>
                <a:latin typeface="Tahoma" pitchFamily="34" charset="0"/>
                <a:ea typeface="黑体" pitchFamily="2" charset="-122"/>
              </a:rPr>
              <a:t>算法第一轮循环</a:t>
            </a:r>
            <a:r>
              <a:rPr lang="zh-CN" altLang="en-US" sz="1800" dirty="0"/>
              <a:t> </a:t>
            </a:r>
          </a:p>
        </p:txBody>
      </p:sp>
      <p:sp>
        <p:nvSpPr>
          <p:cNvPr id="11" name="矩形 10"/>
          <p:cNvSpPr/>
          <p:nvPr/>
        </p:nvSpPr>
        <p:spPr>
          <a:xfrm>
            <a:off x="5562600" y="5562600"/>
            <a:ext cx="2362200" cy="369332"/>
          </a:xfrm>
          <a:prstGeom prst="rect">
            <a:avLst/>
          </a:prstGeom>
        </p:spPr>
        <p:txBody>
          <a:bodyPr wrap="square">
            <a:spAutoFit/>
          </a:bodyPr>
          <a:lstStyle/>
          <a:p>
            <a:r>
              <a:rPr lang="en-US" altLang="zh-CN" sz="1800" dirty="0">
                <a:solidFill>
                  <a:schemeClr val="tx2"/>
                </a:solidFill>
                <a:latin typeface="Tahoma" pitchFamily="34" charset="0"/>
                <a:ea typeface="黑体" pitchFamily="2" charset="-122"/>
              </a:rPr>
              <a:t>MD5</a:t>
            </a:r>
            <a:r>
              <a:rPr lang="zh-CN" altLang="en-US" sz="1800" dirty="0">
                <a:solidFill>
                  <a:schemeClr val="tx2"/>
                </a:solidFill>
                <a:latin typeface="Tahoma" pitchFamily="34" charset="0"/>
                <a:ea typeface="黑体" pitchFamily="2" charset="-122"/>
              </a:rPr>
              <a:t>算法</a:t>
            </a:r>
            <a:r>
              <a:rPr lang="zh-CN" altLang="en-US" sz="1800" dirty="0" smtClean="0">
                <a:solidFill>
                  <a:schemeClr val="tx2"/>
                </a:solidFill>
                <a:latin typeface="Tahoma" pitchFamily="34" charset="0"/>
                <a:ea typeface="黑体" pitchFamily="2" charset="-122"/>
              </a:rPr>
              <a:t>第</a:t>
            </a:r>
            <a:r>
              <a:rPr lang="zh-CN" altLang="en-US" sz="1800" dirty="0">
                <a:solidFill>
                  <a:schemeClr val="tx2"/>
                </a:solidFill>
                <a:latin typeface="Tahoma" pitchFamily="34" charset="0"/>
                <a:ea typeface="黑体" pitchFamily="2" charset="-122"/>
              </a:rPr>
              <a:t>二</a:t>
            </a:r>
            <a:r>
              <a:rPr lang="zh-CN" altLang="en-US" sz="1800" dirty="0" smtClean="0">
                <a:solidFill>
                  <a:schemeClr val="tx2"/>
                </a:solidFill>
                <a:latin typeface="Tahoma" pitchFamily="34" charset="0"/>
                <a:ea typeface="黑体" pitchFamily="2" charset="-122"/>
              </a:rPr>
              <a:t>轮</a:t>
            </a:r>
            <a:r>
              <a:rPr lang="zh-CN" altLang="en-US" sz="1800" dirty="0">
                <a:solidFill>
                  <a:schemeClr val="tx2"/>
                </a:solidFill>
                <a:latin typeface="Tahoma" pitchFamily="34" charset="0"/>
                <a:ea typeface="黑体" pitchFamily="2" charset="-122"/>
              </a:rPr>
              <a:t>循环</a:t>
            </a:r>
            <a:r>
              <a:rPr lang="zh-CN" altLang="en-US" sz="1800" dirty="0"/>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Text Box 2"/>
          <p:cNvSpPr txBox="1">
            <a:spLocks noChangeArrowheads="1"/>
          </p:cNvSpPr>
          <p:nvPr/>
        </p:nvSpPr>
        <p:spPr bwMode="auto">
          <a:xfrm>
            <a:off x="533400" y="1702237"/>
            <a:ext cx="4191000" cy="3631763"/>
          </a:xfrm>
          <a:prstGeom prst="rect">
            <a:avLst/>
          </a:prstGeom>
          <a:noFill/>
          <a:ln w="9525">
            <a:noFill/>
            <a:miter lim="800000"/>
            <a:headEnd/>
            <a:tailEnd/>
          </a:ln>
          <a:effectLst/>
        </p:spPr>
        <p:txBody>
          <a:bodyPr wrap="square">
            <a:spAutoFit/>
          </a:bodyPr>
          <a:lstStyle/>
          <a:p>
            <a:pPr algn="l" eaLnBrk="1" hangingPunct="1">
              <a:spcBef>
                <a:spcPct val="50000"/>
              </a:spcBef>
            </a:pPr>
            <a:r>
              <a:rPr kumimoji="1" lang="zh-CN" altLang="en-US" sz="2000" dirty="0">
                <a:solidFill>
                  <a:schemeClr val="tx1"/>
                </a:solidFill>
                <a:ea typeface="宋体" charset="-122"/>
              </a:rPr>
              <a:t>  </a:t>
            </a:r>
            <a:r>
              <a:rPr kumimoji="1" lang="en-US" altLang="zh-CN" dirty="0">
                <a:solidFill>
                  <a:schemeClr val="tx1"/>
                </a:solidFill>
                <a:ea typeface="宋体" charset="-122"/>
              </a:rPr>
              <a:t>HH (a, b, c, d, M[ 5], 4, 0xfffa3942); /* 33 */ </a:t>
            </a:r>
            <a:br>
              <a:rPr kumimoji="1" lang="en-US" altLang="zh-CN" dirty="0">
                <a:solidFill>
                  <a:schemeClr val="tx1"/>
                </a:solidFill>
                <a:ea typeface="宋体" charset="-122"/>
              </a:rPr>
            </a:br>
            <a:r>
              <a:rPr kumimoji="1" lang="en-US" altLang="zh-CN" dirty="0">
                <a:solidFill>
                  <a:schemeClr val="tx1"/>
                </a:solidFill>
                <a:ea typeface="宋体" charset="-122"/>
              </a:rPr>
              <a:t>  HH (d, a, b, c, M[ 8], 11, 0x8771f681); /* 34 */ </a:t>
            </a:r>
            <a:br>
              <a:rPr kumimoji="1" lang="en-US" altLang="zh-CN" dirty="0">
                <a:solidFill>
                  <a:schemeClr val="tx1"/>
                </a:solidFill>
                <a:ea typeface="宋体" charset="-122"/>
              </a:rPr>
            </a:br>
            <a:r>
              <a:rPr kumimoji="1" lang="en-US" altLang="zh-CN" dirty="0">
                <a:solidFill>
                  <a:schemeClr val="tx1"/>
                </a:solidFill>
                <a:ea typeface="宋体" charset="-122"/>
              </a:rPr>
              <a:t>  HH (c, d, a, b, M[11], 16, 0x6d9d6122); /* 35 */ </a:t>
            </a:r>
            <a:br>
              <a:rPr kumimoji="1" lang="en-US" altLang="zh-CN" dirty="0">
                <a:solidFill>
                  <a:schemeClr val="tx1"/>
                </a:solidFill>
                <a:ea typeface="宋体" charset="-122"/>
              </a:rPr>
            </a:br>
            <a:r>
              <a:rPr kumimoji="1" lang="en-US" altLang="zh-CN" dirty="0">
                <a:solidFill>
                  <a:schemeClr val="tx1"/>
                </a:solidFill>
                <a:ea typeface="宋体" charset="-122"/>
              </a:rPr>
              <a:t>  HH (b, c, d, a, M[14], 23, 0xfde5380c); /* 36 */ </a:t>
            </a:r>
            <a:br>
              <a:rPr kumimoji="1" lang="en-US" altLang="zh-CN" dirty="0">
                <a:solidFill>
                  <a:schemeClr val="tx1"/>
                </a:solidFill>
                <a:ea typeface="宋体" charset="-122"/>
              </a:rPr>
            </a:br>
            <a:r>
              <a:rPr kumimoji="1" lang="en-US" altLang="zh-CN" dirty="0">
                <a:solidFill>
                  <a:schemeClr val="tx1"/>
                </a:solidFill>
                <a:ea typeface="宋体" charset="-122"/>
              </a:rPr>
              <a:t>  HH (a, b, c, d, M[ 1], 4, 0xa4beea44); /* 37 */ </a:t>
            </a:r>
            <a:br>
              <a:rPr kumimoji="1" lang="en-US" altLang="zh-CN" dirty="0">
                <a:solidFill>
                  <a:schemeClr val="tx1"/>
                </a:solidFill>
                <a:ea typeface="宋体" charset="-122"/>
              </a:rPr>
            </a:br>
            <a:r>
              <a:rPr kumimoji="1" lang="en-US" altLang="zh-CN" dirty="0">
                <a:solidFill>
                  <a:schemeClr val="tx1"/>
                </a:solidFill>
                <a:ea typeface="宋体" charset="-122"/>
              </a:rPr>
              <a:t>  HH (d, a, b, c, M[ 4], 11, 0x4bdecfa9); /* 38 */ </a:t>
            </a:r>
            <a:br>
              <a:rPr kumimoji="1" lang="en-US" altLang="zh-CN" dirty="0">
                <a:solidFill>
                  <a:schemeClr val="tx1"/>
                </a:solidFill>
                <a:ea typeface="宋体" charset="-122"/>
              </a:rPr>
            </a:br>
            <a:r>
              <a:rPr kumimoji="1" lang="en-US" altLang="zh-CN" dirty="0">
                <a:solidFill>
                  <a:schemeClr val="tx1"/>
                </a:solidFill>
                <a:ea typeface="宋体" charset="-122"/>
              </a:rPr>
              <a:t>  HH (c, d, a, b, M[ 7], 16, 0xf6bb4b60); /* 39 */ </a:t>
            </a:r>
            <a:br>
              <a:rPr kumimoji="1" lang="en-US" altLang="zh-CN" dirty="0">
                <a:solidFill>
                  <a:schemeClr val="tx1"/>
                </a:solidFill>
                <a:ea typeface="宋体" charset="-122"/>
              </a:rPr>
            </a:br>
            <a:r>
              <a:rPr kumimoji="1" lang="en-US" altLang="zh-CN" dirty="0">
                <a:solidFill>
                  <a:schemeClr val="tx1"/>
                </a:solidFill>
                <a:ea typeface="宋体" charset="-122"/>
              </a:rPr>
              <a:t>  HH (b, c, d, a, M[10], 23, 0xbebfbc70); /* 40 */ </a:t>
            </a:r>
            <a:br>
              <a:rPr kumimoji="1" lang="en-US" altLang="zh-CN" dirty="0">
                <a:solidFill>
                  <a:schemeClr val="tx1"/>
                </a:solidFill>
                <a:ea typeface="宋体" charset="-122"/>
              </a:rPr>
            </a:br>
            <a:r>
              <a:rPr kumimoji="1" lang="en-US" altLang="zh-CN" dirty="0">
                <a:solidFill>
                  <a:schemeClr val="tx1"/>
                </a:solidFill>
                <a:ea typeface="宋体" charset="-122"/>
              </a:rPr>
              <a:t>  HH (a, b, c, d, M[13], 4, 0x289b7ec6); /* 41 */ </a:t>
            </a:r>
            <a:br>
              <a:rPr kumimoji="1" lang="en-US" altLang="zh-CN" dirty="0">
                <a:solidFill>
                  <a:schemeClr val="tx1"/>
                </a:solidFill>
                <a:ea typeface="宋体" charset="-122"/>
              </a:rPr>
            </a:br>
            <a:r>
              <a:rPr kumimoji="1" lang="en-US" altLang="zh-CN" dirty="0">
                <a:solidFill>
                  <a:schemeClr val="tx1"/>
                </a:solidFill>
                <a:ea typeface="宋体" charset="-122"/>
              </a:rPr>
              <a:t>  HH (d, a, b, c, M[ 0], 11, 0xeaa127fa); /* 42 */ </a:t>
            </a:r>
            <a:br>
              <a:rPr kumimoji="1" lang="en-US" altLang="zh-CN" dirty="0">
                <a:solidFill>
                  <a:schemeClr val="tx1"/>
                </a:solidFill>
                <a:ea typeface="宋体" charset="-122"/>
              </a:rPr>
            </a:br>
            <a:r>
              <a:rPr kumimoji="1" lang="en-US" altLang="zh-CN" dirty="0">
                <a:solidFill>
                  <a:schemeClr val="tx1"/>
                </a:solidFill>
                <a:ea typeface="宋体" charset="-122"/>
              </a:rPr>
              <a:t>  HH (c, d, a, b, M[ 3], 16, 0xd4ef3085); /* 43 */ </a:t>
            </a:r>
            <a:br>
              <a:rPr kumimoji="1" lang="en-US" altLang="zh-CN" dirty="0">
                <a:solidFill>
                  <a:schemeClr val="tx1"/>
                </a:solidFill>
                <a:ea typeface="宋体" charset="-122"/>
              </a:rPr>
            </a:br>
            <a:r>
              <a:rPr kumimoji="1" lang="en-US" altLang="zh-CN" dirty="0">
                <a:solidFill>
                  <a:schemeClr val="tx1"/>
                </a:solidFill>
                <a:ea typeface="宋体" charset="-122"/>
              </a:rPr>
              <a:t>  HH (b, c, d, a, M[ 6], 23,  0x4881d05); /* 44 */ </a:t>
            </a:r>
            <a:br>
              <a:rPr kumimoji="1" lang="en-US" altLang="zh-CN" dirty="0">
                <a:solidFill>
                  <a:schemeClr val="tx1"/>
                </a:solidFill>
                <a:ea typeface="宋体" charset="-122"/>
              </a:rPr>
            </a:br>
            <a:r>
              <a:rPr kumimoji="1" lang="en-US" altLang="zh-CN" dirty="0">
                <a:solidFill>
                  <a:schemeClr val="tx1"/>
                </a:solidFill>
                <a:ea typeface="宋体" charset="-122"/>
              </a:rPr>
              <a:t>  HH (a, b, c, d, M[ 9], 4, 0xd9d4d039); /* 45 */ </a:t>
            </a:r>
            <a:br>
              <a:rPr kumimoji="1" lang="en-US" altLang="zh-CN" dirty="0">
                <a:solidFill>
                  <a:schemeClr val="tx1"/>
                </a:solidFill>
                <a:ea typeface="宋体" charset="-122"/>
              </a:rPr>
            </a:br>
            <a:r>
              <a:rPr kumimoji="1" lang="en-US" altLang="zh-CN" dirty="0">
                <a:solidFill>
                  <a:schemeClr val="tx1"/>
                </a:solidFill>
                <a:ea typeface="宋体" charset="-122"/>
              </a:rPr>
              <a:t>  HH (d, a, b, c, M[12], 11, 0xe6db99e5); /* 46 */ </a:t>
            </a:r>
            <a:br>
              <a:rPr kumimoji="1" lang="en-US" altLang="zh-CN" dirty="0">
                <a:solidFill>
                  <a:schemeClr val="tx1"/>
                </a:solidFill>
                <a:ea typeface="宋体" charset="-122"/>
              </a:rPr>
            </a:br>
            <a:r>
              <a:rPr kumimoji="1" lang="en-US" altLang="zh-CN" dirty="0">
                <a:solidFill>
                  <a:schemeClr val="tx1"/>
                </a:solidFill>
                <a:ea typeface="宋体" charset="-122"/>
              </a:rPr>
              <a:t>  HH (c, d, a, b, M[15], 16, 0x1fa27cf8); /* 47 */ </a:t>
            </a:r>
            <a:br>
              <a:rPr kumimoji="1" lang="en-US" altLang="zh-CN" dirty="0">
                <a:solidFill>
                  <a:schemeClr val="tx1"/>
                </a:solidFill>
                <a:ea typeface="宋体" charset="-122"/>
              </a:rPr>
            </a:br>
            <a:r>
              <a:rPr kumimoji="1" lang="en-US" altLang="zh-CN" dirty="0">
                <a:solidFill>
                  <a:schemeClr val="tx1"/>
                </a:solidFill>
                <a:ea typeface="宋体" charset="-122"/>
              </a:rPr>
              <a:t>  HH (b, c, d, a, M[ 2], 23, 0xc4ac5665); /* 48 */</a:t>
            </a:r>
            <a:r>
              <a:rPr kumimoji="1" lang="en-US" altLang="zh-CN" b="0" dirty="0">
                <a:solidFill>
                  <a:schemeClr val="tx1"/>
                </a:solidFill>
                <a:latin typeface="Times New Roman" pitchFamily="18" charset="0"/>
                <a:ea typeface="宋体" charset="-122"/>
              </a:rPr>
              <a:t> </a:t>
            </a:r>
            <a:endParaRPr kumimoji="1" lang="zh-CN" altLang="en-US" b="0" dirty="0">
              <a:solidFill>
                <a:schemeClr val="tx1"/>
              </a:solidFill>
              <a:latin typeface="Times New Roman" pitchFamily="18" charset="0"/>
              <a:ea typeface="宋体" charset="-122"/>
            </a:endParaRPr>
          </a:p>
        </p:txBody>
      </p:sp>
      <p:sp>
        <p:nvSpPr>
          <p:cNvPr id="4" name="日期占位符 3"/>
          <p:cNvSpPr>
            <a:spLocks noGrp="1"/>
          </p:cNvSpPr>
          <p:nvPr>
            <p:ph type="dt" sz="half" idx="10"/>
          </p:nvPr>
        </p:nvSpPr>
        <p:spPr/>
        <p:txBody>
          <a:bodyPr/>
          <a:lstStyle/>
          <a:p>
            <a:fld id="{5493D601-8B9D-4430-9440-45AC7ACB96E5}" type="datetime1">
              <a:rPr lang="zh-CN" altLang="en-US" smtClean="0"/>
              <a:pPr/>
              <a:t>2013/10/7</a:t>
            </a:fld>
            <a:endParaRPr lang="en-US" altLang="zh-CN" dirty="0"/>
          </a:p>
        </p:txBody>
      </p:sp>
      <p:sp>
        <p:nvSpPr>
          <p:cNvPr id="5" name="灯片编号占位符 4"/>
          <p:cNvSpPr>
            <a:spLocks noGrp="1"/>
          </p:cNvSpPr>
          <p:nvPr>
            <p:ph type="sldNum" sz="quarter" idx="12"/>
          </p:nvPr>
        </p:nvSpPr>
        <p:spPr/>
        <p:txBody>
          <a:bodyPr/>
          <a:lstStyle/>
          <a:p>
            <a:fld id="{813F45DA-86C9-4ACA-9F2A-742545C73A01}" type="slidenum">
              <a:rPr lang="en-US" altLang="zh-CN" smtClean="0"/>
              <a:pPr/>
              <a:t>24</a:t>
            </a:fld>
            <a:endParaRPr lang="en-US" altLang="zh-CN" dirty="0"/>
          </a:p>
        </p:txBody>
      </p:sp>
      <p:sp>
        <p:nvSpPr>
          <p:cNvPr id="6" name="页脚占位符 5"/>
          <p:cNvSpPr>
            <a:spLocks noGrp="1"/>
          </p:cNvSpPr>
          <p:nvPr>
            <p:ph type="ftr" sz="quarter" idx="11"/>
          </p:nvPr>
        </p:nvSpPr>
        <p:spPr/>
        <p:txBody>
          <a:bodyPr/>
          <a:lstStyle/>
          <a:p>
            <a:r>
              <a:rPr lang="zh-CN" altLang="en-US" smtClean="0"/>
              <a:t>计算机科学与技术学院</a:t>
            </a:r>
            <a:endParaRPr lang="en-US" altLang="zh-CN" dirty="0"/>
          </a:p>
        </p:txBody>
      </p:sp>
      <p:sp>
        <p:nvSpPr>
          <p:cNvPr id="7" name="Text Box 2"/>
          <p:cNvSpPr txBox="1">
            <a:spLocks noChangeArrowheads="1"/>
          </p:cNvSpPr>
          <p:nvPr/>
        </p:nvSpPr>
        <p:spPr bwMode="auto">
          <a:xfrm>
            <a:off x="4710752" y="1794570"/>
            <a:ext cx="4267200" cy="3539430"/>
          </a:xfrm>
          <a:prstGeom prst="rect">
            <a:avLst/>
          </a:prstGeom>
          <a:noFill/>
          <a:ln w="9525">
            <a:noFill/>
            <a:miter lim="800000"/>
            <a:headEnd/>
            <a:tailEnd/>
          </a:ln>
          <a:effectLst/>
        </p:spPr>
        <p:txBody>
          <a:bodyPr wrap="square">
            <a:spAutoFit/>
          </a:bodyPr>
          <a:lstStyle/>
          <a:p>
            <a:pPr algn="l" eaLnBrk="1" hangingPunct="1">
              <a:spcBef>
                <a:spcPct val="50000"/>
              </a:spcBef>
            </a:pPr>
            <a:r>
              <a:rPr kumimoji="1" lang="zh-CN" altLang="en-US" dirty="0">
                <a:solidFill>
                  <a:schemeClr val="tx1"/>
                </a:solidFill>
                <a:ea typeface="宋体" charset="-122"/>
              </a:rPr>
              <a:t>  </a:t>
            </a:r>
            <a:r>
              <a:rPr kumimoji="1" lang="en-US" altLang="zh-CN" dirty="0">
                <a:solidFill>
                  <a:schemeClr val="tx1"/>
                </a:solidFill>
                <a:ea typeface="宋体" charset="-122"/>
              </a:rPr>
              <a:t>II (a, b, c, d, M[ 0], 6, 0xf4292244); /* 49 */ </a:t>
            </a:r>
            <a:br>
              <a:rPr kumimoji="1" lang="en-US" altLang="zh-CN" dirty="0">
                <a:solidFill>
                  <a:schemeClr val="tx1"/>
                </a:solidFill>
                <a:ea typeface="宋体" charset="-122"/>
              </a:rPr>
            </a:br>
            <a:r>
              <a:rPr kumimoji="1" lang="en-US" altLang="zh-CN" dirty="0">
                <a:solidFill>
                  <a:schemeClr val="tx1"/>
                </a:solidFill>
                <a:ea typeface="宋体" charset="-122"/>
              </a:rPr>
              <a:t>  II (d, a, b, c, M[ 7], 10, 0x432aff97); /* 50 */ </a:t>
            </a:r>
            <a:br>
              <a:rPr kumimoji="1" lang="en-US" altLang="zh-CN" dirty="0">
                <a:solidFill>
                  <a:schemeClr val="tx1"/>
                </a:solidFill>
                <a:ea typeface="宋体" charset="-122"/>
              </a:rPr>
            </a:br>
            <a:r>
              <a:rPr kumimoji="1" lang="en-US" altLang="zh-CN" dirty="0">
                <a:solidFill>
                  <a:schemeClr val="tx1"/>
                </a:solidFill>
                <a:ea typeface="宋体" charset="-122"/>
              </a:rPr>
              <a:t>  II (c, d, a, b, M[14], 15, 0xab9423a7); /* 51 */ </a:t>
            </a:r>
            <a:br>
              <a:rPr kumimoji="1" lang="en-US" altLang="zh-CN" dirty="0">
                <a:solidFill>
                  <a:schemeClr val="tx1"/>
                </a:solidFill>
                <a:ea typeface="宋体" charset="-122"/>
              </a:rPr>
            </a:br>
            <a:r>
              <a:rPr kumimoji="1" lang="en-US" altLang="zh-CN" dirty="0">
                <a:solidFill>
                  <a:schemeClr val="tx1"/>
                </a:solidFill>
                <a:ea typeface="宋体" charset="-122"/>
              </a:rPr>
              <a:t>  II (b, c, d, a, M[ 5], 21, 0xfc93a039); /* 52 */ </a:t>
            </a:r>
            <a:br>
              <a:rPr kumimoji="1" lang="en-US" altLang="zh-CN" dirty="0">
                <a:solidFill>
                  <a:schemeClr val="tx1"/>
                </a:solidFill>
                <a:ea typeface="宋体" charset="-122"/>
              </a:rPr>
            </a:br>
            <a:r>
              <a:rPr kumimoji="1" lang="en-US" altLang="zh-CN" dirty="0">
                <a:solidFill>
                  <a:schemeClr val="tx1"/>
                </a:solidFill>
                <a:ea typeface="宋体" charset="-122"/>
              </a:rPr>
              <a:t>  II (a, b, c, d, M[12], 6, 0x655b59c3); /* 53 */ </a:t>
            </a:r>
            <a:br>
              <a:rPr kumimoji="1" lang="en-US" altLang="zh-CN" dirty="0">
                <a:solidFill>
                  <a:schemeClr val="tx1"/>
                </a:solidFill>
                <a:ea typeface="宋体" charset="-122"/>
              </a:rPr>
            </a:br>
            <a:r>
              <a:rPr kumimoji="1" lang="en-US" altLang="zh-CN" dirty="0">
                <a:solidFill>
                  <a:schemeClr val="tx1"/>
                </a:solidFill>
                <a:ea typeface="宋体" charset="-122"/>
              </a:rPr>
              <a:t>  II (d, a, b, c, M[ 3], 10, 0x8f0ccc92); /* 54 */ </a:t>
            </a:r>
            <a:br>
              <a:rPr kumimoji="1" lang="en-US" altLang="zh-CN" dirty="0">
                <a:solidFill>
                  <a:schemeClr val="tx1"/>
                </a:solidFill>
                <a:ea typeface="宋体" charset="-122"/>
              </a:rPr>
            </a:br>
            <a:r>
              <a:rPr kumimoji="1" lang="en-US" altLang="zh-CN" dirty="0">
                <a:solidFill>
                  <a:schemeClr val="tx1"/>
                </a:solidFill>
                <a:ea typeface="宋体" charset="-122"/>
              </a:rPr>
              <a:t>  II (c, d, a, b, M[10], 15, 0xffeff47d); /* 55 */ </a:t>
            </a:r>
            <a:br>
              <a:rPr kumimoji="1" lang="en-US" altLang="zh-CN" dirty="0">
                <a:solidFill>
                  <a:schemeClr val="tx1"/>
                </a:solidFill>
                <a:ea typeface="宋体" charset="-122"/>
              </a:rPr>
            </a:br>
            <a:r>
              <a:rPr kumimoji="1" lang="en-US" altLang="zh-CN" dirty="0">
                <a:solidFill>
                  <a:schemeClr val="tx1"/>
                </a:solidFill>
                <a:ea typeface="宋体" charset="-122"/>
              </a:rPr>
              <a:t>  II (b, c, d, a, M[ 1], 21, 0x85845dd1); /* 56 */ </a:t>
            </a:r>
            <a:br>
              <a:rPr kumimoji="1" lang="en-US" altLang="zh-CN" dirty="0">
                <a:solidFill>
                  <a:schemeClr val="tx1"/>
                </a:solidFill>
                <a:ea typeface="宋体" charset="-122"/>
              </a:rPr>
            </a:br>
            <a:r>
              <a:rPr kumimoji="1" lang="en-US" altLang="zh-CN" dirty="0">
                <a:solidFill>
                  <a:schemeClr val="tx1"/>
                </a:solidFill>
                <a:ea typeface="宋体" charset="-122"/>
              </a:rPr>
              <a:t>  II (a, b, c, d, M[ 8], 6, 0x6fa87e4f); /* 57 */ </a:t>
            </a:r>
            <a:br>
              <a:rPr kumimoji="1" lang="en-US" altLang="zh-CN" dirty="0">
                <a:solidFill>
                  <a:schemeClr val="tx1"/>
                </a:solidFill>
                <a:ea typeface="宋体" charset="-122"/>
              </a:rPr>
            </a:br>
            <a:r>
              <a:rPr kumimoji="1" lang="en-US" altLang="zh-CN" dirty="0">
                <a:solidFill>
                  <a:schemeClr val="tx1"/>
                </a:solidFill>
                <a:ea typeface="宋体" charset="-122"/>
              </a:rPr>
              <a:t>  II (d, a, b, c, M[15], 10, 0xfe2ce6e0); /* 58 */ </a:t>
            </a:r>
            <a:br>
              <a:rPr kumimoji="1" lang="en-US" altLang="zh-CN" dirty="0">
                <a:solidFill>
                  <a:schemeClr val="tx1"/>
                </a:solidFill>
                <a:ea typeface="宋体" charset="-122"/>
              </a:rPr>
            </a:br>
            <a:r>
              <a:rPr kumimoji="1" lang="en-US" altLang="zh-CN" dirty="0">
                <a:solidFill>
                  <a:schemeClr val="tx1"/>
                </a:solidFill>
                <a:ea typeface="宋体" charset="-122"/>
              </a:rPr>
              <a:t>  II (c, d, a, b, M[ 6], 15, 0xa3014314); /* 59 */ </a:t>
            </a:r>
            <a:br>
              <a:rPr kumimoji="1" lang="en-US" altLang="zh-CN" dirty="0">
                <a:solidFill>
                  <a:schemeClr val="tx1"/>
                </a:solidFill>
                <a:ea typeface="宋体" charset="-122"/>
              </a:rPr>
            </a:br>
            <a:r>
              <a:rPr kumimoji="1" lang="en-US" altLang="zh-CN" dirty="0">
                <a:solidFill>
                  <a:schemeClr val="tx1"/>
                </a:solidFill>
                <a:ea typeface="宋体" charset="-122"/>
              </a:rPr>
              <a:t>  II (b, c, d, a, M[13], 21, 0x4e0811a1); /* 60 */ </a:t>
            </a:r>
            <a:br>
              <a:rPr kumimoji="1" lang="en-US" altLang="zh-CN" dirty="0">
                <a:solidFill>
                  <a:schemeClr val="tx1"/>
                </a:solidFill>
                <a:ea typeface="宋体" charset="-122"/>
              </a:rPr>
            </a:br>
            <a:r>
              <a:rPr kumimoji="1" lang="en-US" altLang="zh-CN" dirty="0">
                <a:solidFill>
                  <a:schemeClr val="tx1"/>
                </a:solidFill>
                <a:ea typeface="宋体" charset="-122"/>
              </a:rPr>
              <a:t>  II (a, b, c, d, M[ 4], 6, 0xf7537e82); /* 61 */ </a:t>
            </a:r>
            <a:br>
              <a:rPr kumimoji="1" lang="en-US" altLang="zh-CN" dirty="0">
                <a:solidFill>
                  <a:schemeClr val="tx1"/>
                </a:solidFill>
                <a:ea typeface="宋体" charset="-122"/>
              </a:rPr>
            </a:br>
            <a:r>
              <a:rPr kumimoji="1" lang="en-US" altLang="zh-CN" dirty="0">
                <a:solidFill>
                  <a:schemeClr val="tx1"/>
                </a:solidFill>
                <a:ea typeface="宋体" charset="-122"/>
              </a:rPr>
              <a:t>  II (d, a, b, c, M[11], 10, 0xbd3af235); /* 62 */ </a:t>
            </a:r>
            <a:br>
              <a:rPr kumimoji="1" lang="en-US" altLang="zh-CN" dirty="0">
                <a:solidFill>
                  <a:schemeClr val="tx1"/>
                </a:solidFill>
                <a:ea typeface="宋体" charset="-122"/>
              </a:rPr>
            </a:br>
            <a:r>
              <a:rPr kumimoji="1" lang="en-US" altLang="zh-CN" dirty="0">
                <a:solidFill>
                  <a:schemeClr val="tx1"/>
                </a:solidFill>
                <a:ea typeface="宋体" charset="-122"/>
              </a:rPr>
              <a:t>  II (c, d, a, b, M[ 2], 15, 0x2ad7d2bb); /* 63 */ </a:t>
            </a:r>
            <a:br>
              <a:rPr kumimoji="1" lang="en-US" altLang="zh-CN" dirty="0">
                <a:solidFill>
                  <a:schemeClr val="tx1"/>
                </a:solidFill>
                <a:ea typeface="宋体" charset="-122"/>
              </a:rPr>
            </a:br>
            <a:r>
              <a:rPr kumimoji="1" lang="en-US" altLang="zh-CN" dirty="0">
                <a:solidFill>
                  <a:schemeClr val="tx1"/>
                </a:solidFill>
                <a:ea typeface="宋体" charset="-122"/>
              </a:rPr>
              <a:t>  II (b, c, d, a, M[ 9], 21, 0xeb86d391); /* 64 */ </a:t>
            </a:r>
            <a:endParaRPr kumimoji="1" lang="zh-CN" altLang="en-US" dirty="0">
              <a:solidFill>
                <a:schemeClr val="tx1"/>
              </a:solidFill>
              <a:ea typeface="宋体" charset="-122"/>
            </a:endParaRPr>
          </a:p>
        </p:txBody>
      </p:sp>
      <p:cxnSp>
        <p:nvCxnSpPr>
          <p:cNvPr id="8" name="直接连接符 7"/>
          <p:cNvCxnSpPr/>
          <p:nvPr/>
        </p:nvCxnSpPr>
        <p:spPr bwMode="auto">
          <a:xfrm>
            <a:off x="4572000" y="1447800"/>
            <a:ext cx="0" cy="495300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9" name="矩形 8"/>
          <p:cNvSpPr/>
          <p:nvPr/>
        </p:nvSpPr>
        <p:spPr>
          <a:xfrm>
            <a:off x="1219200" y="5562600"/>
            <a:ext cx="2362200" cy="369332"/>
          </a:xfrm>
          <a:prstGeom prst="rect">
            <a:avLst/>
          </a:prstGeom>
        </p:spPr>
        <p:txBody>
          <a:bodyPr wrap="square">
            <a:spAutoFit/>
          </a:bodyPr>
          <a:lstStyle/>
          <a:p>
            <a:r>
              <a:rPr lang="en-US" altLang="zh-CN" sz="1800" dirty="0">
                <a:solidFill>
                  <a:schemeClr val="tx2"/>
                </a:solidFill>
                <a:latin typeface="Tahoma" pitchFamily="34" charset="0"/>
                <a:ea typeface="黑体" pitchFamily="2" charset="-122"/>
              </a:rPr>
              <a:t>MD5</a:t>
            </a:r>
            <a:r>
              <a:rPr lang="zh-CN" altLang="en-US" sz="1800" dirty="0">
                <a:solidFill>
                  <a:schemeClr val="tx2"/>
                </a:solidFill>
                <a:latin typeface="Tahoma" pitchFamily="34" charset="0"/>
                <a:ea typeface="黑体" pitchFamily="2" charset="-122"/>
              </a:rPr>
              <a:t>算法</a:t>
            </a:r>
            <a:r>
              <a:rPr lang="zh-CN" altLang="en-US" sz="1800" dirty="0" smtClean="0">
                <a:solidFill>
                  <a:schemeClr val="tx2"/>
                </a:solidFill>
                <a:latin typeface="Tahoma" pitchFamily="34" charset="0"/>
                <a:ea typeface="黑体" pitchFamily="2" charset="-122"/>
              </a:rPr>
              <a:t>第三轮</a:t>
            </a:r>
            <a:r>
              <a:rPr lang="zh-CN" altLang="en-US" sz="1800" dirty="0">
                <a:solidFill>
                  <a:schemeClr val="tx2"/>
                </a:solidFill>
                <a:latin typeface="Tahoma" pitchFamily="34" charset="0"/>
                <a:ea typeface="黑体" pitchFamily="2" charset="-122"/>
              </a:rPr>
              <a:t>循环</a:t>
            </a:r>
            <a:r>
              <a:rPr lang="zh-CN" altLang="en-US" sz="1800" dirty="0"/>
              <a:t> </a:t>
            </a:r>
          </a:p>
        </p:txBody>
      </p:sp>
      <p:sp>
        <p:nvSpPr>
          <p:cNvPr id="10" name="矩形 9"/>
          <p:cNvSpPr/>
          <p:nvPr/>
        </p:nvSpPr>
        <p:spPr>
          <a:xfrm>
            <a:off x="5562600" y="5562600"/>
            <a:ext cx="2362200" cy="369332"/>
          </a:xfrm>
          <a:prstGeom prst="rect">
            <a:avLst/>
          </a:prstGeom>
        </p:spPr>
        <p:txBody>
          <a:bodyPr wrap="square">
            <a:spAutoFit/>
          </a:bodyPr>
          <a:lstStyle/>
          <a:p>
            <a:r>
              <a:rPr lang="en-US" altLang="zh-CN" sz="1800" dirty="0">
                <a:solidFill>
                  <a:schemeClr val="tx2"/>
                </a:solidFill>
                <a:latin typeface="Tahoma" pitchFamily="34" charset="0"/>
                <a:ea typeface="黑体" pitchFamily="2" charset="-122"/>
              </a:rPr>
              <a:t>MD5</a:t>
            </a:r>
            <a:r>
              <a:rPr lang="zh-CN" altLang="en-US" sz="1800" dirty="0">
                <a:solidFill>
                  <a:schemeClr val="tx2"/>
                </a:solidFill>
                <a:latin typeface="Tahoma" pitchFamily="34" charset="0"/>
                <a:ea typeface="黑体" pitchFamily="2" charset="-122"/>
              </a:rPr>
              <a:t>算法</a:t>
            </a:r>
            <a:r>
              <a:rPr lang="zh-CN" altLang="en-US" sz="1800" dirty="0" smtClean="0">
                <a:solidFill>
                  <a:schemeClr val="tx2"/>
                </a:solidFill>
                <a:latin typeface="Tahoma" pitchFamily="34" charset="0"/>
                <a:ea typeface="黑体" pitchFamily="2" charset="-122"/>
              </a:rPr>
              <a:t>第四轮</a:t>
            </a:r>
            <a:r>
              <a:rPr lang="zh-CN" altLang="en-US" sz="1800" dirty="0">
                <a:solidFill>
                  <a:schemeClr val="tx2"/>
                </a:solidFill>
                <a:latin typeface="Tahoma" pitchFamily="34" charset="0"/>
                <a:ea typeface="黑体" pitchFamily="2" charset="-122"/>
              </a:rPr>
              <a:t>循环</a:t>
            </a:r>
            <a:r>
              <a:rPr lang="zh-CN" altLang="en-US" sz="1800" dirty="0"/>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76400"/>
            <a:ext cx="8229600" cy="4648200"/>
          </a:xfrm>
        </p:spPr>
        <p:txBody>
          <a:bodyPr/>
          <a:lstStyle/>
          <a:p>
            <a:pPr>
              <a:spcBef>
                <a:spcPct val="50000"/>
              </a:spcBef>
            </a:pPr>
            <a:r>
              <a:rPr kumimoji="1" lang="zh-CN" altLang="en-US" dirty="0" smtClean="0">
                <a:latin typeface="黑体" pitchFamily="2" charset="-122"/>
              </a:rPr>
              <a:t>做完四轮操作后，执行：</a:t>
            </a:r>
          </a:p>
          <a:p>
            <a:pPr lvl="1">
              <a:spcBef>
                <a:spcPts val="0"/>
              </a:spcBef>
            </a:pPr>
            <a:r>
              <a:rPr kumimoji="1" lang="en-US" altLang="zh-CN" dirty="0" smtClean="0">
                <a:solidFill>
                  <a:srgbClr val="FF00FF"/>
                </a:solidFill>
              </a:rPr>
              <a:t>a = A⊕ a</a:t>
            </a:r>
          </a:p>
          <a:p>
            <a:pPr lvl="1">
              <a:spcBef>
                <a:spcPts val="0"/>
              </a:spcBef>
            </a:pPr>
            <a:r>
              <a:rPr kumimoji="1" lang="en-US" altLang="zh-CN" dirty="0" smtClean="0">
                <a:solidFill>
                  <a:srgbClr val="FF00FF"/>
                </a:solidFill>
              </a:rPr>
              <a:t>b = B⊕ b</a:t>
            </a:r>
          </a:p>
          <a:p>
            <a:pPr lvl="1">
              <a:spcBef>
                <a:spcPts val="0"/>
              </a:spcBef>
            </a:pPr>
            <a:r>
              <a:rPr kumimoji="1" lang="en-US" altLang="zh-CN" dirty="0" smtClean="0">
                <a:solidFill>
                  <a:srgbClr val="FF00FF"/>
                </a:solidFill>
              </a:rPr>
              <a:t>c = C⊕ c</a:t>
            </a:r>
          </a:p>
          <a:p>
            <a:pPr lvl="1">
              <a:spcBef>
                <a:spcPts val="0"/>
              </a:spcBef>
            </a:pPr>
            <a:r>
              <a:rPr kumimoji="1" lang="en-US" altLang="zh-CN" dirty="0" smtClean="0">
                <a:solidFill>
                  <a:srgbClr val="FF00FF"/>
                </a:solidFill>
              </a:rPr>
              <a:t>d = D⊕ d</a:t>
            </a:r>
          </a:p>
          <a:p>
            <a:pPr>
              <a:spcBef>
                <a:spcPct val="50000"/>
              </a:spcBef>
            </a:pPr>
            <a:r>
              <a:rPr kumimoji="1" lang="zh-CN" altLang="en-US" dirty="0" smtClean="0">
                <a:latin typeface="黑体" pitchFamily="2" charset="-122"/>
              </a:rPr>
              <a:t>如还有下一个512分组，则对其进行</a:t>
            </a:r>
            <a:r>
              <a:rPr kumimoji="1" lang="zh-CN" altLang="en-US" dirty="0">
                <a:latin typeface="黑体" pitchFamily="2" charset="-122"/>
              </a:rPr>
              <a:t>同</a:t>
            </a:r>
            <a:r>
              <a:rPr kumimoji="1" lang="zh-CN" altLang="en-US" dirty="0" smtClean="0">
                <a:latin typeface="黑体" pitchFamily="2" charset="-122"/>
              </a:rPr>
              <a:t>第一轮操作</a:t>
            </a:r>
          </a:p>
          <a:p>
            <a:pPr>
              <a:spcBef>
                <a:spcPct val="50000"/>
              </a:spcBef>
            </a:pPr>
            <a:r>
              <a:rPr kumimoji="1" lang="zh-CN" altLang="en-US" dirty="0" smtClean="0">
                <a:latin typeface="黑体" pitchFamily="2" charset="-122"/>
              </a:rPr>
              <a:t>如果所有512分组操作完毕，输出：</a:t>
            </a:r>
            <a:r>
              <a:rPr kumimoji="1" lang="en-US" altLang="zh-CN" dirty="0" err="1" smtClean="0">
                <a:latin typeface="黑体" pitchFamily="2" charset="-122"/>
              </a:rPr>
              <a:t>a‖b‖c‖d</a:t>
            </a:r>
            <a:r>
              <a:rPr kumimoji="1" lang="en-US" altLang="zh-CN" dirty="0" smtClean="0">
                <a:latin typeface="黑体" pitchFamily="2" charset="-122"/>
              </a:rPr>
              <a:t>, </a:t>
            </a:r>
            <a:r>
              <a:rPr kumimoji="1" lang="zh-CN" altLang="en-US" dirty="0" smtClean="0">
                <a:latin typeface="黑体" pitchFamily="2" charset="-122"/>
              </a:rPr>
              <a:t>即为消息的</a:t>
            </a:r>
            <a:r>
              <a:rPr kumimoji="1" lang="en-US" altLang="zh-CN" dirty="0" smtClean="0">
                <a:latin typeface="黑体" pitchFamily="2" charset="-122"/>
              </a:rPr>
              <a:t>MD5</a:t>
            </a:r>
            <a:r>
              <a:rPr kumimoji="1" lang="zh-CN" altLang="en-US" dirty="0" smtClean="0">
                <a:latin typeface="黑体" pitchFamily="2" charset="-122"/>
              </a:rPr>
              <a:t>值</a:t>
            </a:r>
            <a:r>
              <a:rPr kumimoji="1" lang="en-US" altLang="zh-CN" dirty="0" smtClean="0">
                <a:latin typeface="黑体" pitchFamily="2" charset="-122"/>
              </a:rPr>
              <a:t>(</a:t>
            </a:r>
            <a:r>
              <a:rPr kumimoji="1" lang="zh-CN" altLang="en-US" b="1" dirty="0" smtClean="0">
                <a:solidFill>
                  <a:srgbClr val="FF00FF"/>
                </a:solidFill>
                <a:latin typeface="黑体" pitchFamily="2" charset="-122"/>
              </a:rPr>
              <a:t>消息摘要</a:t>
            </a:r>
            <a:r>
              <a:rPr kumimoji="1" lang="en-US" altLang="zh-CN" dirty="0">
                <a:latin typeface="黑体" pitchFamily="2" charset="-122"/>
              </a:rPr>
              <a:t>)</a:t>
            </a:r>
          </a:p>
          <a:p>
            <a:endParaRPr lang="zh-CN" altLang="en-US" dirty="0"/>
          </a:p>
        </p:txBody>
      </p:sp>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25</a:t>
            </a:fld>
            <a:endParaRPr lang="en-US" altLang="zh-C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696200" cy="563563"/>
          </a:xfrm>
        </p:spPr>
        <p:txBody>
          <a:bodyPr/>
          <a:lstStyle/>
          <a:p>
            <a:r>
              <a:rPr lang="en-US" altLang="zh-CN" dirty="0" smtClean="0">
                <a:latin typeface="Tahoma" pitchFamily="34" charset="0"/>
                <a:ea typeface="黑体" pitchFamily="2" charset="-122"/>
              </a:rPr>
              <a:t>SHA-1: Secure Hash Algorithm-1</a:t>
            </a:r>
            <a:endParaRPr lang="zh-CN" altLang="en-US" dirty="0"/>
          </a:p>
        </p:txBody>
      </p:sp>
      <p:sp>
        <p:nvSpPr>
          <p:cNvPr id="3" name="内容占位符 2"/>
          <p:cNvSpPr>
            <a:spLocks noGrp="1"/>
          </p:cNvSpPr>
          <p:nvPr>
            <p:ph idx="1"/>
          </p:nvPr>
        </p:nvSpPr>
        <p:spPr>
          <a:xfrm>
            <a:off x="457200" y="1752600"/>
            <a:ext cx="8229600" cy="4648200"/>
          </a:xfrm>
        </p:spPr>
        <p:txBody>
          <a:bodyPr/>
          <a:lstStyle/>
          <a:p>
            <a:r>
              <a:rPr lang="en-US" altLang="zh-CN" b="1" dirty="0" smtClean="0">
                <a:solidFill>
                  <a:srgbClr val="FF00FF"/>
                </a:solidFill>
              </a:rPr>
              <a:t>SHA</a:t>
            </a:r>
            <a:r>
              <a:rPr lang="zh-CN" altLang="en-US" dirty="0" smtClean="0"/>
              <a:t>由美国国家标准技术研究所</a:t>
            </a:r>
            <a:r>
              <a:rPr lang="en-US" altLang="zh-CN" dirty="0" smtClean="0"/>
              <a:t>(NIST)</a:t>
            </a:r>
            <a:r>
              <a:rPr lang="zh-CN" altLang="en-US" dirty="0" smtClean="0"/>
              <a:t>设计，并与</a:t>
            </a:r>
            <a:r>
              <a:rPr lang="en-US" altLang="zh-CN" dirty="0" smtClean="0"/>
              <a:t>1993</a:t>
            </a:r>
            <a:r>
              <a:rPr lang="zh-CN" altLang="en-US" dirty="0" smtClean="0"/>
              <a:t>年作为联邦信息处理标准</a:t>
            </a:r>
            <a:r>
              <a:rPr lang="en-US" altLang="zh-CN" dirty="0" smtClean="0"/>
              <a:t>(FIPS 180)</a:t>
            </a:r>
            <a:r>
              <a:rPr lang="zh-CN" altLang="en-US" dirty="0" smtClean="0"/>
              <a:t>发布</a:t>
            </a:r>
            <a:endParaRPr lang="en-US" altLang="zh-CN" dirty="0" smtClean="0"/>
          </a:p>
          <a:p>
            <a:r>
              <a:rPr lang="en-US" altLang="zh-CN" dirty="0" smtClean="0"/>
              <a:t>1995</a:t>
            </a:r>
            <a:r>
              <a:rPr lang="zh-CN" altLang="en-US" dirty="0" smtClean="0"/>
              <a:t>年，</a:t>
            </a:r>
            <a:r>
              <a:rPr lang="en-US" altLang="zh-CN" dirty="0" smtClean="0"/>
              <a:t>NIST</a:t>
            </a:r>
            <a:r>
              <a:rPr lang="zh-CN" altLang="en-US" dirty="0" smtClean="0"/>
              <a:t>对其进行了修改，称为</a:t>
            </a:r>
            <a:r>
              <a:rPr lang="en-US" altLang="zh-CN" dirty="0" smtClean="0">
                <a:solidFill>
                  <a:srgbClr val="FF0000"/>
                </a:solidFill>
              </a:rPr>
              <a:t>SHA-1</a:t>
            </a:r>
          </a:p>
          <a:p>
            <a:pPr lvl="1"/>
            <a:r>
              <a:rPr lang="zh-CN" altLang="en-AU" dirty="0" smtClean="0"/>
              <a:t>以后的修订版分别为</a:t>
            </a:r>
            <a:r>
              <a:rPr lang="en-AU" altLang="zh-CN" dirty="0">
                <a:solidFill>
                  <a:srgbClr val="FF0000"/>
                </a:solidFill>
              </a:rPr>
              <a:t>SHA-256, SHA-384, SHA-512</a:t>
            </a:r>
            <a:r>
              <a:rPr lang="en-AU" altLang="zh-CN" dirty="0" smtClean="0"/>
              <a:t>, </a:t>
            </a:r>
            <a:r>
              <a:rPr lang="zh-CN" altLang="en-AU" dirty="0" smtClean="0"/>
              <a:t>与</a:t>
            </a:r>
            <a:r>
              <a:rPr lang="en-AU" altLang="zh-CN" dirty="0" smtClean="0"/>
              <a:t>SHA-1</a:t>
            </a:r>
            <a:r>
              <a:rPr lang="zh-CN" altLang="en-AU" dirty="0" smtClean="0"/>
              <a:t>有相同的基础结构</a:t>
            </a:r>
            <a:endParaRPr lang="en-US" altLang="zh-CN" dirty="0" smtClean="0"/>
          </a:p>
          <a:p>
            <a:r>
              <a:rPr lang="en-US" altLang="zh-CN" dirty="0" smtClean="0"/>
              <a:t>SHA-1</a:t>
            </a:r>
            <a:r>
              <a:rPr lang="zh-CN" altLang="en-US" dirty="0" smtClean="0"/>
              <a:t>是</a:t>
            </a:r>
            <a:r>
              <a:rPr lang="zh-CN" altLang="en-US" b="1" dirty="0" smtClean="0">
                <a:solidFill>
                  <a:srgbClr val="FF00FF"/>
                </a:solidFill>
              </a:rPr>
              <a:t>数字签名标准</a:t>
            </a:r>
            <a:r>
              <a:rPr lang="en-US" altLang="zh-CN" b="1" dirty="0" smtClean="0">
                <a:solidFill>
                  <a:srgbClr val="FF00FF"/>
                </a:solidFill>
              </a:rPr>
              <a:t>DSS</a:t>
            </a:r>
            <a:r>
              <a:rPr lang="en-US" altLang="zh-CN" dirty="0" smtClean="0"/>
              <a:t>(</a:t>
            </a:r>
            <a:r>
              <a:rPr lang="en-US" altLang="zh-CN" dirty="0" err="1" smtClean="0"/>
              <a:t>Digtial</a:t>
            </a:r>
            <a:r>
              <a:rPr lang="en-US" altLang="zh-CN" dirty="0" smtClean="0"/>
              <a:t> Signature Standard)</a:t>
            </a:r>
            <a:r>
              <a:rPr lang="zh-CN" altLang="en-US" dirty="0" smtClean="0"/>
              <a:t>中使用的散列算法。能够处理最大长度为</a:t>
            </a:r>
            <a:r>
              <a:rPr lang="en-US" altLang="zh-CN" dirty="0" smtClean="0"/>
              <a:t>2</a:t>
            </a:r>
            <a:r>
              <a:rPr lang="en-US" altLang="zh-CN" baseline="30000" dirty="0" smtClean="0"/>
              <a:t>64</a:t>
            </a:r>
            <a:r>
              <a:rPr lang="zh-CN" altLang="en-US" dirty="0" smtClean="0"/>
              <a:t>位的输入数据，</a:t>
            </a:r>
            <a:r>
              <a:rPr lang="zh-CN" altLang="en-US" b="1" dirty="0" smtClean="0">
                <a:solidFill>
                  <a:srgbClr val="FF00FF"/>
                </a:solidFill>
              </a:rPr>
              <a:t>输出</a:t>
            </a:r>
            <a:r>
              <a:rPr lang="en-US" altLang="zh-CN" b="1" dirty="0" smtClean="0">
                <a:solidFill>
                  <a:srgbClr val="FF00FF"/>
                </a:solidFill>
              </a:rPr>
              <a:t>160</a:t>
            </a:r>
            <a:r>
              <a:rPr lang="zh-CN" altLang="en-US" b="1" dirty="0" smtClean="0">
                <a:solidFill>
                  <a:srgbClr val="FF00FF"/>
                </a:solidFill>
              </a:rPr>
              <a:t>位</a:t>
            </a:r>
            <a:r>
              <a:rPr lang="zh-CN" altLang="en-US" dirty="0" smtClean="0"/>
              <a:t>的散列值</a:t>
            </a:r>
            <a:endParaRPr lang="zh-CN" altLang="en-US" dirty="0"/>
          </a:p>
        </p:txBody>
      </p:sp>
      <p:sp>
        <p:nvSpPr>
          <p:cNvPr id="4" name="日期占位符 3"/>
          <p:cNvSpPr>
            <a:spLocks noGrp="1"/>
          </p:cNvSpPr>
          <p:nvPr>
            <p:ph type="dt" sz="half" idx="10"/>
          </p:nvPr>
        </p:nvSpPr>
        <p:spPr/>
        <p:txBody>
          <a:bodyPr/>
          <a:lstStyle/>
          <a:p>
            <a:fld id="{98648D17-9017-42A6-9734-6F1EA36634B7}"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26</a:t>
            </a:fld>
            <a:endParaRPr lang="en-US" altLang="zh-CN"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724400"/>
          </a:xfrm>
        </p:spPr>
        <p:txBody>
          <a:bodyPr/>
          <a:lstStyle/>
          <a:p>
            <a:r>
              <a:rPr lang="zh-CN" altLang="en-US" sz="2400" dirty="0" smtClean="0">
                <a:latin typeface="Tahoma" pitchFamily="34" charset="0"/>
              </a:rPr>
              <a:t>基于</a:t>
            </a:r>
            <a:r>
              <a:rPr lang="en-US" altLang="zh-CN" sz="2400" dirty="0" smtClean="0">
                <a:latin typeface="Tahoma" pitchFamily="34" charset="0"/>
              </a:rPr>
              <a:t>MD4</a:t>
            </a:r>
          </a:p>
          <a:p>
            <a:pPr lvl="1"/>
            <a:r>
              <a:rPr lang="zh-CN" altLang="en-US" dirty="0" smtClean="0">
                <a:latin typeface="Tahoma" pitchFamily="34" charset="0"/>
                <a:ea typeface="黑体" pitchFamily="2" charset="-122"/>
              </a:rPr>
              <a:t> 所以类似</a:t>
            </a:r>
            <a:r>
              <a:rPr lang="en-US" altLang="zh-CN" dirty="0" smtClean="0">
                <a:latin typeface="Tahoma" pitchFamily="34" charset="0"/>
                <a:ea typeface="黑体" pitchFamily="2" charset="-122"/>
              </a:rPr>
              <a:t>MD5</a:t>
            </a:r>
            <a:endParaRPr lang="zh-CN" altLang="en-US" dirty="0" smtClean="0">
              <a:latin typeface="Tahoma" pitchFamily="34" charset="0"/>
              <a:ea typeface="黑体" pitchFamily="2" charset="-122"/>
            </a:endParaRPr>
          </a:p>
          <a:p>
            <a:pPr lvl="1"/>
            <a:r>
              <a:rPr lang="zh-CN" altLang="en-US" dirty="0" smtClean="0">
                <a:latin typeface="Tahoma" pitchFamily="34" charset="0"/>
                <a:ea typeface="黑体" pitchFamily="2" charset="-122"/>
              </a:rPr>
              <a:t> 任意报文</a:t>
            </a:r>
            <a:r>
              <a:rPr lang="en-US" altLang="zh-CN" dirty="0" smtClean="0">
                <a:latin typeface="Tahoma" pitchFamily="34" charset="0"/>
                <a:ea typeface="黑体" pitchFamily="2" charset="-122"/>
              </a:rPr>
              <a:t>(&lt;2</a:t>
            </a:r>
            <a:r>
              <a:rPr lang="en-US" altLang="zh-CN" baseline="30000" dirty="0" smtClean="0">
                <a:latin typeface="Tahoma" pitchFamily="34" charset="0"/>
                <a:ea typeface="黑体" pitchFamily="2" charset="-122"/>
              </a:rPr>
              <a:t>64</a:t>
            </a:r>
            <a:r>
              <a:rPr lang="en-US" altLang="zh-CN" dirty="0" smtClean="0">
                <a:latin typeface="Tahoma" pitchFamily="34" charset="0"/>
                <a:ea typeface="黑体" pitchFamily="2" charset="-122"/>
              </a:rPr>
              <a:t>)</a:t>
            </a:r>
          </a:p>
          <a:p>
            <a:pPr lvl="1"/>
            <a:endParaRPr lang="en-US" altLang="zh-CN" dirty="0" smtClean="0">
              <a:latin typeface="Tahoma" pitchFamily="34" charset="0"/>
              <a:ea typeface="黑体" pitchFamily="2" charset="-122"/>
            </a:endParaRPr>
          </a:p>
          <a:p>
            <a:endParaRPr lang="zh-CN" altLang="en-US" dirty="0"/>
          </a:p>
        </p:txBody>
      </p:sp>
      <p:sp>
        <p:nvSpPr>
          <p:cNvPr id="4" name="日期占位符 3"/>
          <p:cNvSpPr>
            <a:spLocks noGrp="1"/>
          </p:cNvSpPr>
          <p:nvPr>
            <p:ph type="dt" sz="half" idx="10"/>
          </p:nvPr>
        </p:nvSpPr>
        <p:spPr/>
        <p:txBody>
          <a:bodyPr/>
          <a:lstStyle/>
          <a:p>
            <a:fld id="{A74850AD-2447-4C52-80FC-5A47279A8C74}"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27</a:t>
            </a:fld>
            <a:endParaRPr lang="en-US" altLang="zh-CN" dirty="0"/>
          </a:p>
        </p:txBody>
      </p:sp>
      <p:graphicFrame>
        <p:nvGraphicFramePr>
          <p:cNvPr id="8" name="表格 7"/>
          <p:cNvGraphicFramePr>
            <a:graphicFrameLocks noGrp="1"/>
          </p:cNvGraphicFramePr>
          <p:nvPr>
            <p:extLst>
              <p:ext uri="{D42A27DB-BD31-4B8C-83A1-F6EECF244321}">
                <p14:modId xmlns:p14="http://schemas.microsoft.com/office/powerpoint/2010/main" val="3422133054"/>
              </p:ext>
            </p:extLst>
          </p:nvPr>
        </p:nvGraphicFramePr>
        <p:xfrm>
          <a:off x="764275" y="3048000"/>
          <a:ext cx="7543800" cy="1676400"/>
        </p:xfrm>
        <a:graphic>
          <a:graphicData uri="http://schemas.openxmlformats.org/drawingml/2006/table">
            <a:tbl>
              <a:tblPr firstRow="1" bandRow="1">
                <a:tableStyleId>{5C22544A-7EE6-4342-B048-85BDC9FD1C3A}</a:tableStyleId>
              </a:tblPr>
              <a:tblGrid>
                <a:gridCol w="1508760"/>
                <a:gridCol w="1508760"/>
                <a:gridCol w="1508760"/>
                <a:gridCol w="1508760"/>
                <a:gridCol w="1508760"/>
              </a:tblGrid>
              <a:tr h="558800">
                <a:tc>
                  <a:txBody>
                    <a:bodyPr/>
                    <a:lstStyle/>
                    <a:p>
                      <a:pPr algn="ctr"/>
                      <a:endParaRPr lang="zh-CN" altLang="en-US" sz="2400" dirty="0"/>
                    </a:p>
                  </a:txBody>
                  <a:tcPr anchor="ctr"/>
                </a:tc>
                <a:tc>
                  <a:txBody>
                    <a:bodyPr/>
                    <a:lstStyle/>
                    <a:p>
                      <a:pPr algn="ctr"/>
                      <a:r>
                        <a:rPr lang="en-US" altLang="zh-CN" sz="2400" dirty="0" smtClean="0"/>
                        <a:t>SHA-1</a:t>
                      </a:r>
                      <a:endParaRPr lang="zh-CN" altLang="en-US" sz="2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SHA-256</a:t>
                      </a:r>
                      <a:endParaRPr lang="zh-CN" altLang="en-US" sz="2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SHA-384</a:t>
                      </a:r>
                      <a:endParaRPr lang="zh-CN" altLang="en-US" sz="2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SHA-512</a:t>
                      </a:r>
                      <a:endParaRPr lang="zh-CN" altLang="en-US" sz="2400" dirty="0"/>
                    </a:p>
                  </a:txBody>
                  <a:tcPr anchor="ctr"/>
                </a:tc>
              </a:tr>
              <a:tr h="558800">
                <a:tc>
                  <a:txBody>
                    <a:bodyPr/>
                    <a:lstStyle/>
                    <a:p>
                      <a:pPr algn="ctr"/>
                      <a:r>
                        <a:rPr lang="zh-CN" altLang="en-US" sz="2400" b="1" dirty="0" smtClean="0">
                          <a:solidFill>
                            <a:srgbClr val="FF0000"/>
                          </a:solidFill>
                        </a:rPr>
                        <a:t>分组长度</a:t>
                      </a:r>
                      <a:endParaRPr lang="zh-CN" altLang="en-US" sz="2400" b="1" dirty="0">
                        <a:solidFill>
                          <a:srgbClr val="FF0000"/>
                        </a:solidFill>
                      </a:endParaRPr>
                    </a:p>
                  </a:txBody>
                  <a:tcPr anchor="ctr"/>
                </a:tc>
                <a:tc>
                  <a:txBody>
                    <a:bodyPr/>
                    <a:lstStyle/>
                    <a:p>
                      <a:pPr algn="ctr"/>
                      <a:r>
                        <a:rPr lang="en-US" altLang="zh-CN" sz="2400" dirty="0" smtClean="0"/>
                        <a:t>512</a:t>
                      </a:r>
                      <a:endParaRPr lang="zh-CN" altLang="en-US" sz="2400" dirty="0"/>
                    </a:p>
                  </a:txBody>
                  <a:tcPr anchor="ctr"/>
                </a:tc>
                <a:tc>
                  <a:txBody>
                    <a:bodyPr/>
                    <a:lstStyle/>
                    <a:p>
                      <a:pPr algn="ctr"/>
                      <a:r>
                        <a:rPr lang="en-US" altLang="zh-CN" sz="2400" dirty="0" smtClean="0"/>
                        <a:t>512</a:t>
                      </a:r>
                      <a:endParaRPr lang="zh-CN" altLang="en-US" sz="2400" dirty="0"/>
                    </a:p>
                  </a:txBody>
                  <a:tcPr anchor="ctr"/>
                </a:tc>
                <a:tc>
                  <a:txBody>
                    <a:bodyPr/>
                    <a:lstStyle/>
                    <a:p>
                      <a:pPr algn="ctr"/>
                      <a:r>
                        <a:rPr lang="en-US" altLang="zh-CN" sz="2400" dirty="0" smtClean="0"/>
                        <a:t>1024</a:t>
                      </a:r>
                      <a:endParaRPr lang="zh-CN" altLang="en-US" sz="2400" dirty="0"/>
                    </a:p>
                  </a:txBody>
                  <a:tcPr anchor="ctr"/>
                </a:tc>
                <a:tc>
                  <a:txBody>
                    <a:bodyPr/>
                    <a:lstStyle/>
                    <a:p>
                      <a:pPr algn="ctr"/>
                      <a:r>
                        <a:rPr lang="en-US" altLang="zh-CN" sz="2400" dirty="0" smtClean="0"/>
                        <a:t>1024</a:t>
                      </a:r>
                      <a:endParaRPr lang="zh-CN" altLang="en-US" sz="2400" dirty="0"/>
                    </a:p>
                  </a:txBody>
                  <a:tcPr anchor="ctr"/>
                </a:tc>
              </a:tr>
              <a:tr h="558800">
                <a:tc>
                  <a:txBody>
                    <a:bodyPr/>
                    <a:lstStyle/>
                    <a:p>
                      <a:pPr algn="ctr"/>
                      <a:r>
                        <a:rPr lang="zh-CN" altLang="en-US" sz="2400" b="1" dirty="0" smtClean="0">
                          <a:solidFill>
                            <a:srgbClr val="FF0000"/>
                          </a:solidFill>
                        </a:rPr>
                        <a:t>输出长度</a:t>
                      </a:r>
                      <a:endParaRPr lang="zh-CN" altLang="en-US" sz="2400" b="1" dirty="0">
                        <a:solidFill>
                          <a:srgbClr val="FF0000"/>
                        </a:solidFill>
                      </a:endParaRPr>
                    </a:p>
                  </a:txBody>
                  <a:tcPr anchor="ctr"/>
                </a:tc>
                <a:tc>
                  <a:txBody>
                    <a:bodyPr/>
                    <a:lstStyle/>
                    <a:p>
                      <a:pPr algn="ctr"/>
                      <a:r>
                        <a:rPr lang="en-US" altLang="zh-CN" sz="2400" dirty="0" smtClean="0"/>
                        <a:t>160</a:t>
                      </a:r>
                      <a:endParaRPr lang="zh-CN" altLang="en-US" sz="2400" dirty="0"/>
                    </a:p>
                  </a:txBody>
                  <a:tcPr anchor="ctr"/>
                </a:tc>
                <a:tc>
                  <a:txBody>
                    <a:bodyPr/>
                    <a:lstStyle/>
                    <a:p>
                      <a:pPr algn="ctr"/>
                      <a:r>
                        <a:rPr lang="en-US" altLang="zh-CN" sz="2400" dirty="0" smtClean="0"/>
                        <a:t>256</a:t>
                      </a:r>
                      <a:endParaRPr lang="zh-CN" altLang="en-US" sz="2400" dirty="0"/>
                    </a:p>
                  </a:txBody>
                  <a:tcPr anchor="ctr"/>
                </a:tc>
                <a:tc>
                  <a:txBody>
                    <a:bodyPr/>
                    <a:lstStyle/>
                    <a:p>
                      <a:pPr algn="ctr"/>
                      <a:r>
                        <a:rPr lang="en-US" altLang="zh-CN" sz="2400" dirty="0" smtClean="0"/>
                        <a:t>384</a:t>
                      </a:r>
                      <a:endParaRPr lang="zh-CN" altLang="en-US" sz="2400" dirty="0"/>
                    </a:p>
                  </a:txBody>
                  <a:tcPr anchor="ctr"/>
                </a:tc>
                <a:tc>
                  <a:txBody>
                    <a:bodyPr/>
                    <a:lstStyle/>
                    <a:p>
                      <a:pPr algn="ctr"/>
                      <a:r>
                        <a:rPr lang="en-US" altLang="zh-CN" sz="2400" dirty="0" smtClean="0"/>
                        <a:t>512</a:t>
                      </a:r>
                      <a:endParaRPr lang="zh-CN" altLang="en-US" sz="2400" dirty="0"/>
                    </a:p>
                  </a:txBody>
                  <a:tcPr anchor="ctr"/>
                </a:tc>
              </a:tr>
            </a:tbl>
          </a:graphicData>
        </a:graphic>
      </p:graphicFrame>
      <p:grpSp>
        <p:nvGrpSpPr>
          <p:cNvPr id="10" name="组合 9"/>
          <p:cNvGrpSpPr/>
          <p:nvPr/>
        </p:nvGrpSpPr>
        <p:grpSpPr>
          <a:xfrm>
            <a:off x="4115368" y="4688573"/>
            <a:ext cx="4152900" cy="1255027"/>
            <a:chOff x="4115368" y="4688573"/>
            <a:chExt cx="4152900" cy="1255027"/>
          </a:xfrm>
        </p:grpSpPr>
        <p:sp>
          <p:nvSpPr>
            <p:cNvPr id="7" name="左大括号 6"/>
            <p:cNvSpPr/>
            <p:nvPr/>
          </p:nvSpPr>
          <p:spPr bwMode="auto">
            <a:xfrm rot="16200000">
              <a:off x="5848918" y="2955023"/>
              <a:ext cx="685800" cy="4152900"/>
            </a:xfrm>
            <a:prstGeom prst="leftBrac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9" name="TextBox 8"/>
            <p:cNvSpPr txBox="1"/>
            <p:nvPr/>
          </p:nvSpPr>
          <p:spPr>
            <a:xfrm>
              <a:off x="5334000" y="5297269"/>
              <a:ext cx="2209800" cy="646331"/>
            </a:xfrm>
            <a:prstGeom prst="rect">
              <a:avLst/>
            </a:prstGeom>
            <a:noFill/>
          </p:spPr>
          <p:txBody>
            <a:bodyPr wrap="square" rtlCol="0">
              <a:spAutoFit/>
            </a:bodyPr>
            <a:lstStyle/>
            <a:p>
              <a:r>
                <a:rPr lang="en-US" altLang="zh-CN" sz="3600" b="1" dirty="0" smtClean="0">
                  <a:solidFill>
                    <a:srgbClr val="FF0000"/>
                  </a:solidFill>
                  <a:latin typeface="Comic Sans MS" pitchFamily="66" charset="0"/>
                </a:rPr>
                <a:t>SHA-2</a:t>
              </a:r>
              <a:endParaRPr lang="zh-CN" altLang="en-US" sz="3600" b="1" dirty="0">
                <a:solidFill>
                  <a:srgbClr val="FF0000"/>
                </a:solidFill>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SHA-1</a:t>
            </a:r>
            <a:r>
              <a:rPr lang="zh-CN" altLang="en-US" dirty="0" smtClean="0"/>
              <a:t>的消息处理过程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724400"/>
              </a:xfrm>
            </p:spPr>
            <p:txBody>
              <a:bodyPr/>
              <a:lstStyle/>
              <a:p>
                <a:pPr>
                  <a:spcBef>
                    <a:spcPct val="50000"/>
                  </a:spcBef>
                </a:pPr>
                <a:r>
                  <a:rPr kumimoji="1" lang="zh-CN" altLang="en-US" b="1" dirty="0" smtClean="0">
                    <a:solidFill>
                      <a:srgbClr val="FF0000"/>
                    </a:solidFill>
                  </a:rPr>
                  <a:t>第一步：填充消息</a:t>
                </a:r>
                <a:r>
                  <a:rPr kumimoji="1" lang="en-US" altLang="zh-CN" b="1" dirty="0" smtClean="0">
                    <a:solidFill>
                      <a:srgbClr val="FF0000"/>
                    </a:solidFill>
                  </a:rPr>
                  <a:t> </a:t>
                </a:r>
              </a:p>
              <a:p>
                <a:pPr lvl="1">
                  <a:spcBef>
                    <a:spcPts val="0"/>
                  </a:spcBef>
                </a:pPr>
                <a:r>
                  <a:rPr kumimoji="1" lang="zh-CN" altLang="en-US" dirty="0" smtClean="0"/>
                  <a:t>使消息长度</a:t>
                </a:r>
                <a:r>
                  <a:rPr kumimoji="1" lang="zh-CN" altLang="en-US" b="1" dirty="0" smtClean="0">
                    <a:solidFill>
                      <a:srgbClr val="FF0000"/>
                    </a:solidFill>
                  </a:rPr>
                  <a:t>模512</a:t>
                </a:r>
                <a:r>
                  <a:rPr kumimoji="1" lang="en-US" altLang="zh-CN" b="1" dirty="0" smtClean="0">
                    <a:solidFill>
                      <a:srgbClr val="FF0000"/>
                    </a:solidFill>
                  </a:rPr>
                  <a:t>=</a:t>
                </a:r>
                <a:r>
                  <a:rPr kumimoji="1" lang="zh-CN" altLang="en-US" b="1" dirty="0" smtClean="0">
                    <a:solidFill>
                      <a:srgbClr val="FF0000"/>
                    </a:solidFill>
                  </a:rPr>
                  <a:t>448</a:t>
                </a:r>
                <a:r>
                  <a:rPr kumimoji="1" lang="zh-CN" altLang="en-US" dirty="0" smtClean="0"/>
                  <a:t>。如果消息长度</a:t>
                </a:r>
                <a:r>
                  <a:rPr kumimoji="1" lang="zh-CN" altLang="en-US" dirty="0"/>
                  <a:t>模512</a:t>
                </a:r>
                <a:r>
                  <a:rPr kumimoji="1" lang="zh-CN" altLang="en-US" dirty="0" smtClean="0"/>
                  <a:t>正好</a:t>
                </a:r>
                <a:r>
                  <a:rPr kumimoji="1" lang="en-US" altLang="zh-CN" dirty="0" smtClean="0"/>
                  <a:t>=</a:t>
                </a:r>
                <a:r>
                  <a:rPr kumimoji="1" lang="zh-CN" altLang="en-US" dirty="0" smtClean="0"/>
                  <a:t>448，增加512个填充比特</a:t>
                </a:r>
                <a:r>
                  <a:rPr kumimoji="1" lang="en-US" altLang="zh-CN" dirty="0" smtClean="0"/>
                  <a:t>，</a:t>
                </a:r>
                <a:r>
                  <a:rPr kumimoji="1" lang="zh-CN" altLang="en-US" dirty="0" smtClean="0"/>
                  <a:t>即填充个数为1</a:t>
                </a:r>
                <a:r>
                  <a:rPr kumimoji="1" lang="en-US" altLang="zh-CN" dirty="0" smtClean="0"/>
                  <a:t>~</a:t>
                </a:r>
                <a:r>
                  <a:rPr kumimoji="1" lang="zh-CN" altLang="en-US" dirty="0" smtClean="0"/>
                  <a:t>512</a:t>
                </a:r>
                <a:endParaRPr kumimoji="1" lang="en-US" altLang="zh-CN" dirty="0" smtClean="0"/>
              </a:p>
              <a:p>
                <a:pPr lvl="1">
                  <a:spcBef>
                    <a:spcPts val="0"/>
                  </a:spcBef>
                </a:pPr>
                <a:r>
                  <a:rPr kumimoji="1" lang="zh-CN" altLang="en-US" b="1" dirty="0" smtClean="0">
                    <a:solidFill>
                      <a:srgbClr val="FF00FF"/>
                    </a:solidFill>
                  </a:rPr>
                  <a:t>填充方法：</a:t>
                </a:r>
                <a:r>
                  <a:rPr kumimoji="1" lang="zh-CN" altLang="en-US" dirty="0" smtClean="0"/>
                  <a:t>第</a:t>
                </a:r>
                <a:r>
                  <a:rPr kumimoji="1" lang="en-US" altLang="zh-CN" dirty="0" smtClean="0"/>
                  <a:t>1</a:t>
                </a:r>
                <a:r>
                  <a:rPr kumimoji="1" lang="zh-CN" altLang="en-US" dirty="0" smtClean="0"/>
                  <a:t>个比特为1，其余全部为0</a:t>
                </a:r>
              </a:p>
              <a:p>
                <a:pPr lvl="1">
                  <a:spcBef>
                    <a:spcPts val="0"/>
                  </a:spcBef>
                </a:pPr>
                <a:r>
                  <a:rPr kumimoji="1" lang="zh-CN" altLang="en-US" dirty="0" smtClean="0"/>
                  <a:t>计算公式：补零的个数</a:t>
                </a:r>
                <a14:m>
                  <m:oMath xmlns:m="http://schemas.openxmlformats.org/officeDocument/2006/math">
                    <m:r>
                      <a:rPr kumimoji="1" lang="en-US" altLang="zh-CN" i="1" dirty="0" smtClean="0">
                        <a:latin typeface="Cambria Math"/>
                      </a:rPr>
                      <m:t>𝑑</m:t>
                    </m:r>
                    <m:r>
                      <a:rPr kumimoji="1" lang="en-US" altLang="zh-CN" i="1" dirty="0" smtClean="0">
                        <a:latin typeface="Cambria Math"/>
                      </a:rPr>
                      <m:t>=447</m:t>
                    </m:r>
                    <m:r>
                      <a:rPr kumimoji="1" lang="zh-CN" altLang="en-US" i="1" dirty="0" smtClean="0">
                        <a:latin typeface="Cambria Math"/>
                      </a:rPr>
                      <m:t>－</m:t>
                    </m:r>
                    <m:r>
                      <a:rPr kumimoji="1" lang="en-US" altLang="zh-CN" i="1" dirty="0" smtClean="0">
                        <a:latin typeface="Cambria Math"/>
                      </a:rPr>
                      <m:t>(|</m:t>
                    </m:r>
                    <m:r>
                      <a:rPr kumimoji="1" lang="en-US" altLang="zh-CN" i="1" dirty="0" smtClean="0">
                        <a:latin typeface="Cambria Math"/>
                      </a:rPr>
                      <m:t>𝑥</m:t>
                    </m:r>
                    <m:r>
                      <a:rPr kumimoji="1" lang="en-US" altLang="zh-CN" i="1" dirty="0" smtClean="0">
                        <a:latin typeface="Cambria Math"/>
                      </a:rPr>
                      <m:t>| </m:t>
                    </m:r>
                    <m:r>
                      <a:rPr kumimoji="1" lang="en-US" altLang="zh-CN" i="1" dirty="0" smtClean="0">
                        <a:latin typeface="Cambria Math"/>
                      </a:rPr>
                      <m:t>𝑚𝑜𝑑</m:t>
                    </m:r>
                    <m:r>
                      <a:rPr kumimoji="1" lang="en-US" altLang="zh-CN" i="1" dirty="0" smtClean="0">
                        <a:latin typeface="Cambria Math"/>
                      </a:rPr>
                      <m:t> 512) (|</m:t>
                    </m:r>
                    <m:r>
                      <a:rPr kumimoji="1" lang="en-US" altLang="zh-CN" i="1" dirty="0" smtClean="0">
                        <a:latin typeface="Cambria Math"/>
                      </a:rPr>
                      <m:t>𝑥</m:t>
                    </m:r>
                    <m:r>
                      <a:rPr kumimoji="1" lang="en-US" altLang="zh-CN" i="1" dirty="0" smtClean="0">
                        <a:latin typeface="Cambria Math"/>
                      </a:rPr>
                      <m:t>|: </m:t>
                    </m:r>
                  </m:oMath>
                </a14:m>
                <a:r>
                  <a:rPr kumimoji="1" lang="zh-CN" altLang="en-US" dirty="0" smtClean="0"/>
                  <a:t>消息长度）</a:t>
                </a:r>
              </a:p>
              <a:p>
                <a:pPr lvl="1">
                  <a:spcBef>
                    <a:spcPts val="0"/>
                  </a:spcBef>
                  <a:buNone/>
                </a:pPr>
                <a14:m>
                  <m:oMathPara xmlns:m="http://schemas.openxmlformats.org/officeDocument/2006/math">
                    <m:oMathParaPr>
                      <m:jc m:val="centerGroup"/>
                    </m:oMathParaPr>
                    <m:oMath xmlns:m="http://schemas.openxmlformats.org/officeDocument/2006/math">
                      <m:r>
                        <a:rPr kumimoji="1" lang="en-US" altLang="zh-CN" i="1" dirty="0" smtClean="0">
                          <a:latin typeface="Cambria Math"/>
                        </a:rPr>
                        <m:t>               </m:t>
                      </m:r>
                      <m:r>
                        <a:rPr kumimoji="1" lang="en-US" altLang="zh-CN" i="1" dirty="0" smtClean="0">
                          <a:latin typeface="Cambria Math"/>
                        </a:rPr>
                        <m:t>𝑋</m:t>
                      </m:r>
                      <m:r>
                        <a:rPr kumimoji="1" lang="en-US" altLang="zh-CN" i="1" dirty="0" smtClean="0">
                          <a:latin typeface="Cambria Math"/>
                        </a:rPr>
                        <m:t>||1||0</m:t>
                      </m:r>
                      <m:r>
                        <a:rPr kumimoji="1" lang="en-US" altLang="zh-CN" i="1" baseline="30000" dirty="0" smtClean="0">
                          <a:latin typeface="Cambria Math"/>
                        </a:rPr>
                        <m:t>𝑑</m:t>
                      </m:r>
                      <m:r>
                        <a:rPr kumimoji="1" lang="en-US" altLang="zh-CN" i="1" dirty="0" smtClean="0">
                          <a:latin typeface="Cambria Math"/>
                        </a:rPr>
                        <m:t>||</m:t>
                      </m:r>
                    </m:oMath>
                  </m:oMathPara>
                </a14:m>
                <a:endParaRPr kumimoji="1" lang="en-US" altLang="zh-CN" dirty="0" smtClean="0"/>
              </a:p>
              <a:p>
                <a:pPr>
                  <a:spcBef>
                    <a:spcPct val="50000"/>
                  </a:spcBef>
                </a:pPr>
                <a:r>
                  <a:rPr kumimoji="1" lang="zh-CN" altLang="en-US" b="1" dirty="0" smtClean="0">
                    <a:solidFill>
                      <a:srgbClr val="FF0000"/>
                    </a:solidFill>
                  </a:rPr>
                  <a:t>第二步：补足长度 </a:t>
                </a:r>
                <a:endParaRPr kumimoji="1" lang="en-US" altLang="zh-CN" b="1" dirty="0" smtClean="0">
                  <a:solidFill>
                    <a:srgbClr val="FF0000"/>
                  </a:solidFill>
                </a:endParaRPr>
              </a:p>
              <a:p>
                <a:pPr lvl="1">
                  <a:spcBef>
                    <a:spcPts val="0"/>
                  </a:spcBef>
                </a:pPr>
                <a:r>
                  <a:rPr kumimoji="1" lang="zh-CN" altLang="en-US" dirty="0" smtClean="0"/>
                  <a:t>将数据长度转换为64</a:t>
                </a:r>
                <a:r>
                  <a:rPr kumimoji="1" lang="en-US" altLang="zh-CN" dirty="0" smtClean="0"/>
                  <a:t>bit</a:t>
                </a:r>
                <a:r>
                  <a:rPr kumimoji="1" lang="zh-CN" altLang="en-US" dirty="0" smtClean="0"/>
                  <a:t>的数值</a:t>
                </a:r>
              </a:p>
              <a:p>
                <a:pPr lvl="1">
                  <a:spcBef>
                    <a:spcPts val="0"/>
                  </a:spcBef>
                </a:pPr>
                <a:r>
                  <a:rPr kumimoji="1" lang="zh-CN" altLang="en-US" dirty="0" smtClean="0"/>
                  <a:t>每个512</a:t>
                </a:r>
                <a:r>
                  <a:rPr kumimoji="1" lang="en-US" altLang="zh-CN" dirty="0" smtClean="0"/>
                  <a:t>bit</a:t>
                </a:r>
                <a:r>
                  <a:rPr kumimoji="1" lang="zh-CN" altLang="en-US" dirty="0" smtClean="0"/>
                  <a:t>按每组32</a:t>
                </a:r>
                <a:r>
                  <a:rPr kumimoji="1" lang="en-US" altLang="zh-CN" dirty="0" smtClean="0"/>
                  <a:t>bit</a:t>
                </a:r>
                <a:r>
                  <a:rPr kumimoji="1" lang="zh-CN" altLang="en-US" dirty="0" smtClean="0"/>
                  <a:t>进行分组,分为16组</a:t>
                </a:r>
                <a:endParaRPr kumimoji="1" lang="en-US" altLang="zh-CN" i="1"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a:stretch>
                  <a:fillRect l="-1259" t="-1677" r="-444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0EAED2D-112D-443A-A981-4FE9D4DC6910}" type="datetime1">
              <a:rPr lang="zh-CN" altLang="en-US" i="1" smtClean="0"/>
              <a:pPr/>
              <a:t>2013/10/7</a:t>
            </a:fld>
            <a:endParaRPr lang="en-US" altLang="zh-CN" i="1"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28</a:t>
            </a:fld>
            <a:endParaRPr lang="en-US" altLang="zh-C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F29842-F46E-438F-BD88-5E0A79B46455}"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29</a:t>
            </a:fld>
            <a:endParaRPr lang="en-US" altLang="zh-CN" dirty="0"/>
          </a:p>
        </p:txBody>
      </p:sp>
      <p:graphicFrame>
        <p:nvGraphicFramePr>
          <p:cNvPr id="24578" name="Object 2"/>
          <p:cNvGraphicFramePr>
            <a:graphicFrameLocks noChangeAspect="1"/>
          </p:cNvGraphicFramePr>
          <p:nvPr/>
        </p:nvGraphicFramePr>
        <p:xfrm>
          <a:off x="1066800" y="1981200"/>
          <a:ext cx="6400800" cy="4191000"/>
        </p:xfrm>
        <a:graphic>
          <a:graphicData uri="http://schemas.openxmlformats.org/presentationml/2006/ole">
            <mc:AlternateContent xmlns:mc="http://schemas.openxmlformats.org/markup-compatibility/2006">
              <mc:Choice xmlns:v="urn:schemas-microsoft-com:vml" Requires="v">
                <p:oleObj spid="_x0000_s24652" name="Visio" r:id="rId3" imgW="4510735" imgH="2721864" progId="Visio.Drawing.11">
                  <p:embed/>
                </p:oleObj>
              </mc:Choice>
              <mc:Fallback>
                <p:oleObj name="Visio" r:id="rId3" imgW="4510735" imgH="2721864"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981200"/>
                        <a:ext cx="6400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5429" y="533400"/>
            <a:ext cx="4136571" cy="2895600"/>
          </a:xfrm>
        </p:spPr>
      </p:pic>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a:t>
            </a:fld>
            <a:endParaRPr lang="en-US" altLang="zh-CN" dirty="0"/>
          </a:p>
        </p:txBody>
      </p: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75" y="438150"/>
            <a:ext cx="3781425"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322901"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3228975"/>
            <a:ext cx="280987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2996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30</a:t>
            </a:fld>
            <a:endParaRPr lang="en-US" altLang="zh-CN" dirty="0"/>
          </a:p>
        </p:txBody>
      </p:sp>
      <p:graphicFrame>
        <p:nvGraphicFramePr>
          <p:cNvPr id="93187" name="Object 3"/>
          <p:cNvGraphicFramePr>
            <a:graphicFrameLocks noChangeAspect="1"/>
          </p:cNvGraphicFramePr>
          <p:nvPr/>
        </p:nvGraphicFramePr>
        <p:xfrm>
          <a:off x="2133600" y="838200"/>
          <a:ext cx="4752975" cy="6019800"/>
        </p:xfrm>
        <a:graphic>
          <a:graphicData uri="http://schemas.openxmlformats.org/presentationml/2006/ole">
            <mc:AlternateContent xmlns:mc="http://schemas.openxmlformats.org/markup-compatibility/2006">
              <mc:Choice xmlns:v="urn:schemas-microsoft-com:vml" Requires="v">
                <p:oleObj spid="_x0000_s93261" name="Visio" r:id="rId3" imgW="3874618" imgH="4906975" progId="Visio.Drawing.11">
                  <p:embed/>
                </p:oleObj>
              </mc:Choice>
              <mc:Fallback>
                <p:oleObj name="Visio" r:id="rId3" imgW="3874618" imgH="4906975"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838200"/>
                        <a:ext cx="4752975"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pPr>
                  <a:lnSpc>
                    <a:spcPct val="90000"/>
                  </a:lnSpc>
                </a:pPr>
                <a:r>
                  <a:rPr lang="zh-CN" altLang="en-US" sz="2400" dirty="0" smtClean="0">
                    <a:solidFill>
                      <a:srgbClr val="800000"/>
                    </a:solidFill>
                    <a:latin typeface="Tahoma" pitchFamily="34" charset="0"/>
                  </a:rPr>
                  <a:t>处理</a:t>
                </a:r>
                <a:r>
                  <a:rPr lang="zh-TW" altLang="en-US" sz="2400" dirty="0" smtClean="0">
                    <a:solidFill>
                      <a:srgbClr val="800000"/>
                    </a:solidFill>
                    <a:latin typeface="Tahoma" pitchFamily="34" charset="0"/>
                  </a:rPr>
                  <a:t>程序：</a:t>
                </a:r>
                <a:r>
                  <a:rPr lang="en-US" altLang="zh-TW" sz="2400" dirty="0" smtClean="0">
                    <a:solidFill>
                      <a:srgbClr val="800000"/>
                    </a:solidFill>
                    <a:latin typeface="Tahoma" pitchFamily="34" charset="0"/>
                  </a:rPr>
                  <a:t>4 </a:t>
                </a:r>
                <a:r>
                  <a:rPr lang="zh-TW" altLang="en-US" sz="2400" dirty="0" smtClean="0">
                    <a:solidFill>
                      <a:srgbClr val="800000"/>
                    </a:solidFill>
                    <a:latin typeface="Tahoma" pitchFamily="34" charset="0"/>
                  </a:rPr>
                  <a:t>回合，</a:t>
                </a:r>
                <a:r>
                  <a:rPr lang="zh-CN" altLang="en-US" sz="2400" dirty="0" smtClean="0">
                    <a:solidFill>
                      <a:srgbClr val="800000"/>
                    </a:solidFill>
                    <a:latin typeface="Tahoma" pitchFamily="34" charset="0"/>
                  </a:rPr>
                  <a:t>共计</a:t>
                </a:r>
                <a:r>
                  <a:rPr lang="zh-TW" altLang="en-US" sz="2400" dirty="0" smtClean="0">
                    <a:solidFill>
                      <a:srgbClr val="800000"/>
                    </a:solidFill>
                    <a:latin typeface="Tahoma" pitchFamily="34" charset="0"/>
                  </a:rPr>
                  <a:t> </a:t>
                </a:r>
                <a:r>
                  <a:rPr lang="en-US" altLang="zh-TW" sz="2400" dirty="0" smtClean="0">
                    <a:solidFill>
                      <a:srgbClr val="800000"/>
                    </a:solidFill>
                    <a:latin typeface="Tahoma" pitchFamily="34" charset="0"/>
                  </a:rPr>
                  <a:t>80 </a:t>
                </a:r>
                <a:r>
                  <a:rPr lang="zh-CN" altLang="en-US" sz="2400" dirty="0" smtClean="0">
                    <a:solidFill>
                      <a:srgbClr val="800000"/>
                    </a:solidFill>
                    <a:latin typeface="Tahoma" pitchFamily="34" charset="0"/>
                  </a:rPr>
                  <a:t>步</a:t>
                </a:r>
                <a:r>
                  <a:rPr lang="zh-TW" altLang="en-US" sz="2400" dirty="0" smtClean="0">
                    <a:solidFill>
                      <a:srgbClr val="800000"/>
                    </a:solidFill>
                    <a:latin typeface="Tahoma" pitchFamily="34" charset="0"/>
                  </a:rPr>
                  <a:t>；</a:t>
                </a:r>
                <a:r>
                  <a:rPr lang="en-US" altLang="zh-TW" sz="2400" dirty="0" smtClean="0">
                    <a:solidFill>
                      <a:srgbClr val="800000"/>
                    </a:solidFill>
                    <a:latin typeface="Tahoma" pitchFamily="34" charset="0"/>
                  </a:rPr>
                  <a:t>5 </a:t>
                </a:r>
                <a:r>
                  <a:rPr lang="zh-CN" altLang="en-US" sz="2400" dirty="0" smtClean="0">
                    <a:solidFill>
                      <a:srgbClr val="800000"/>
                    </a:solidFill>
                    <a:latin typeface="Tahoma" pitchFamily="34" charset="0"/>
                  </a:rPr>
                  <a:t>个缓存器</a:t>
                </a:r>
                <a:r>
                  <a:rPr lang="zh-TW" altLang="en-US" sz="2400" dirty="0" smtClean="0">
                    <a:latin typeface="Tahoma" pitchFamily="34" charset="0"/>
                  </a:rPr>
                  <a:t> </a:t>
                </a:r>
              </a:p>
              <a:p>
                <a:pPr lvl="1">
                  <a:lnSpc>
                    <a:spcPct val="90000"/>
                  </a:lnSpc>
                </a:pPr>
                <a14:m>
                  <m:oMath xmlns:m="http://schemas.openxmlformats.org/officeDocument/2006/math">
                    <m:r>
                      <a:rPr lang="en-US" altLang="zh-TW" sz="2000" i="1" dirty="0" smtClean="0">
                        <a:latin typeface="Cambria Math"/>
                        <a:ea typeface="黑体" pitchFamily="2" charset="-122"/>
                      </a:rPr>
                      <m:t>𝐴</m:t>
                    </m:r>
                    <m:r>
                      <a:rPr lang="en-US" altLang="zh-TW" sz="2000" i="1" dirty="0" smtClean="0">
                        <a:latin typeface="Cambria Math"/>
                        <a:ea typeface="黑体" pitchFamily="2" charset="-122"/>
                      </a:rPr>
                      <m:t> = </m:t>
                    </m:r>
                    <m:r>
                      <a:rPr lang="en-US" altLang="zh-TW" sz="2000" i="1" dirty="0" smtClean="0">
                        <a:latin typeface="Cambria Math"/>
                        <a:ea typeface="黑体" pitchFamily="2" charset="-122"/>
                      </a:rPr>
                      <m:t>𝐸</m:t>
                    </m:r>
                    <m:r>
                      <a:rPr lang="en-US" altLang="zh-TW" sz="2000" i="1" dirty="0" smtClean="0">
                        <a:latin typeface="Cambria Math"/>
                        <a:ea typeface="黑体" pitchFamily="2" charset="-122"/>
                      </a:rPr>
                      <m:t> + </m:t>
                    </m:r>
                    <m:sSub>
                      <m:sSubPr>
                        <m:ctrlPr>
                          <a:rPr lang="en-US" altLang="zh-TW" sz="2000" i="1" dirty="0" smtClean="0">
                            <a:latin typeface="Cambria Math"/>
                            <a:ea typeface="黑体" pitchFamily="2" charset="-122"/>
                          </a:rPr>
                        </m:ctrlPr>
                      </m:sSubPr>
                      <m:e>
                        <m:r>
                          <a:rPr lang="en-US" altLang="zh-TW" sz="2000" b="0" i="1" dirty="0" smtClean="0">
                            <a:latin typeface="Cambria Math"/>
                            <a:ea typeface="黑体" pitchFamily="2" charset="-122"/>
                          </a:rPr>
                          <m:t>𝑓</m:t>
                        </m:r>
                      </m:e>
                      <m:sub>
                        <m:r>
                          <a:rPr lang="en-US" altLang="zh-TW" sz="2000" b="0" i="1" dirty="0" smtClean="0">
                            <a:latin typeface="Cambria Math"/>
                            <a:ea typeface="黑体" pitchFamily="2" charset="-122"/>
                          </a:rPr>
                          <m:t>1</m:t>
                        </m:r>
                        <m:r>
                          <a:rPr lang="en-US" altLang="zh-CN" sz="2000" b="0" i="1" dirty="0" smtClean="0">
                            <a:latin typeface="Cambria Math"/>
                            <a:ea typeface="黑体" pitchFamily="2" charset="-122"/>
                          </a:rPr>
                          <m:t>−4</m:t>
                        </m:r>
                      </m:sub>
                    </m:sSub>
                    <m:r>
                      <a:rPr lang="en-US" altLang="zh-CN" sz="2000" i="1" dirty="0" smtClean="0">
                        <a:latin typeface="Cambria Math"/>
                        <a:ea typeface="黑体" pitchFamily="2" charset="-122"/>
                      </a:rPr>
                      <m:t>(</m:t>
                    </m:r>
                    <m:r>
                      <a:rPr lang="en-US" altLang="zh-CN" sz="2000" i="1" dirty="0" err="1" smtClean="0">
                        <a:latin typeface="Cambria Math"/>
                        <a:ea typeface="黑体" pitchFamily="2" charset="-122"/>
                      </a:rPr>
                      <m:t>𝑡</m:t>
                    </m:r>
                    <m:r>
                      <a:rPr lang="en-US" altLang="zh-CN" sz="2000" i="1" dirty="0" err="1" smtClean="0">
                        <a:latin typeface="Cambria Math"/>
                        <a:ea typeface="黑体" pitchFamily="2" charset="-122"/>
                      </a:rPr>
                      <m:t>,</m:t>
                    </m:r>
                    <m:r>
                      <a:rPr lang="en-US" altLang="zh-CN" sz="2000" i="1" dirty="0" err="1" smtClean="0">
                        <a:latin typeface="Cambria Math"/>
                        <a:ea typeface="黑体" pitchFamily="2" charset="-122"/>
                      </a:rPr>
                      <m:t>𝐵</m:t>
                    </m:r>
                    <m:r>
                      <a:rPr lang="en-US" altLang="zh-TW" sz="2000" i="1" dirty="0" smtClean="0">
                        <a:latin typeface="Cambria Math"/>
                        <a:ea typeface="黑体" pitchFamily="2" charset="-122"/>
                      </a:rPr>
                      <m:t>, </m:t>
                    </m:r>
                    <m:r>
                      <a:rPr lang="en-US" altLang="zh-TW" sz="2000" i="1" dirty="0" smtClean="0">
                        <a:latin typeface="Cambria Math"/>
                        <a:ea typeface="黑体" pitchFamily="2" charset="-122"/>
                      </a:rPr>
                      <m:t>𝐶</m:t>
                    </m:r>
                    <m:r>
                      <a:rPr lang="en-US" altLang="zh-TW" sz="2000" i="1" dirty="0" smtClean="0">
                        <a:latin typeface="Cambria Math"/>
                        <a:ea typeface="黑体" pitchFamily="2" charset="-122"/>
                      </a:rPr>
                      <m:t>, </m:t>
                    </m:r>
                    <m:r>
                      <a:rPr lang="en-US" altLang="zh-TW" sz="2000" i="1" dirty="0" smtClean="0">
                        <a:latin typeface="Cambria Math"/>
                        <a:ea typeface="黑体" pitchFamily="2" charset="-122"/>
                      </a:rPr>
                      <m:t>𝐷</m:t>
                    </m:r>
                    <m:r>
                      <a:rPr lang="en-US" altLang="zh-TW" sz="2000" i="1" dirty="0" smtClean="0">
                        <a:latin typeface="Cambria Math"/>
                        <a:ea typeface="黑体" pitchFamily="2" charset="-122"/>
                      </a:rPr>
                      <m:t>) + </m:t>
                    </m:r>
                    <m:r>
                      <a:rPr lang="en-US" altLang="zh-TW" sz="2000" i="1" dirty="0" smtClean="0">
                        <a:latin typeface="Cambria Math"/>
                        <a:ea typeface="黑体" pitchFamily="2" charset="-122"/>
                      </a:rPr>
                      <m:t>𝑆</m:t>
                    </m:r>
                    <m:r>
                      <a:rPr lang="en-US" altLang="zh-TW" sz="2000" i="1" baseline="30000" dirty="0" smtClean="0">
                        <a:latin typeface="Cambria Math"/>
                        <a:ea typeface="黑体" pitchFamily="2" charset="-122"/>
                      </a:rPr>
                      <m:t>5</m:t>
                    </m:r>
                    <m:r>
                      <a:rPr lang="en-US" altLang="zh-TW" sz="2000" i="1" dirty="0" smtClean="0">
                        <a:latin typeface="Cambria Math"/>
                        <a:ea typeface="黑体" pitchFamily="2" charset="-122"/>
                      </a:rPr>
                      <m:t>(</m:t>
                    </m:r>
                    <m:r>
                      <a:rPr lang="en-US" altLang="zh-TW" sz="2000" i="1" dirty="0" smtClean="0">
                        <a:latin typeface="Cambria Math"/>
                        <a:ea typeface="黑体" pitchFamily="2" charset="-122"/>
                      </a:rPr>
                      <m:t>𝐴</m:t>
                    </m:r>
                    <m:r>
                      <a:rPr lang="en-US" altLang="zh-TW" sz="2000" i="1" dirty="0" smtClean="0">
                        <a:latin typeface="Cambria Math"/>
                        <a:ea typeface="黑体" pitchFamily="2" charset="-122"/>
                      </a:rPr>
                      <m:t>) + </m:t>
                    </m:r>
                    <m:r>
                      <a:rPr lang="en-US" altLang="zh-TW" sz="2000" i="1" dirty="0" smtClean="0">
                        <a:latin typeface="Cambria Math"/>
                        <a:ea typeface="黑体" pitchFamily="2" charset="-122"/>
                      </a:rPr>
                      <m:t>𝑊</m:t>
                    </m:r>
                    <m:r>
                      <a:rPr lang="en-US" altLang="zh-TW" sz="2000" i="1" dirty="0" smtClean="0">
                        <a:latin typeface="Cambria Math"/>
                        <a:ea typeface="黑体" pitchFamily="2" charset="-122"/>
                      </a:rPr>
                      <m:t>[</m:t>
                    </m:r>
                    <m:r>
                      <a:rPr lang="en-US" altLang="zh-TW" sz="2000" i="1" dirty="0" smtClean="0">
                        <a:latin typeface="Cambria Math"/>
                        <a:ea typeface="黑体" pitchFamily="2" charset="-122"/>
                      </a:rPr>
                      <m:t>𝑡</m:t>
                    </m:r>
                    <m:r>
                      <a:rPr lang="en-US" altLang="zh-TW" sz="2000" i="1" dirty="0" smtClean="0">
                        <a:latin typeface="Cambria Math"/>
                        <a:ea typeface="黑体" pitchFamily="2" charset="-122"/>
                      </a:rPr>
                      <m:t>] + </m:t>
                    </m:r>
                    <m:sSub>
                      <m:sSubPr>
                        <m:ctrlPr>
                          <a:rPr lang="en-US" altLang="zh-TW" sz="2000" i="1" dirty="0" smtClean="0">
                            <a:latin typeface="Cambria Math"/>
                            <a:ea typeface="黑体" pitchFamily="2" charset="-122"/>
                          </a:rPr>
                        </m:ctrlPr>
                      </m:sSubPr>
                      <m:e>
                        <m:r>
                          <a:rPr lang="en-US" altLang="zh-TW" sz="2000" b="0" i="1" dirty="0" smtClean="0">
                            <a:latin typeface="Cambria Math"/>
                            <a:ea typeface="黑体" pitchFamily="2" charset="-122"/>
                          </a:rPr>
                          <m:t>𝐾</m:t>
                        </m:r>
                      </m:e>
                      <m:sub>
                        <m:r>
                          <a:rPr lang="en-US" altLang="zh-TW" sz="2000" b="0" i="1" dirty="0" smtClean="0">
                            <a:latin typeface="Cambria Math"/>
                            <a:ea typeface="黑体" pitchFamily="2" charset="-122"/>
                          </a:rPr>
                          <m:t>1</m:t>
                        </m:r>
                        <m:r>
                          <a:rPr lang="en-US" altLang="zh-CN" sz="2000" b="0" i="1" dirty="0" smtClean="0">
                            <a:latin typeface="Cambria Math"/>
                            <a:ea typeface="黑体" pitchFamily="2" charset="-122"/>
                          </a:rPr>
                          <m:t>−4</m:t>
                        </m:r>
                      </m:sub>
                    </m:sSub>
                    <m:r>
                      <a:rPr lang="en-US" altLang="zh-TW" sz="2000" i="1" dirty="0" smtClean="0">
                        <a:latin typeface="Cambria Math"/>
                        <a:ea typeface="黑体" pitchFamily="2" charset="-122"/>
                      </a:rPr>
                      <m:t> </m:t>
                    </m:r>
                  </m:oMath>
                </a14:m>
                <a:endParaRPr lang="en-US" altLang="zh-TW" sz="2000" dirty="0" smtClean="0">
                  <a:latin typeface="Tahoma" pitchFamily="34" charset="0"/>
                  <a:ea typeface="黑体" pitchFamily="2" charset="-122"/>
                </a:endParaRPr>
              </a:p>
              <a:p>
                <a:pPr lvl="1">
                  <a:lnSpc>
                    <a:spcPct val="90000"/>
                  </a:lnSpc>
                </a:pPr>
                <a14:m>
                  <m:oMath xmlns:m="http://schemas.openxmlformats.org/officeDocument/2006/math">
                    <m:r>
                      <a:rPr lang="en-US" altLang="zh-TW" sz="2000" i="1" dirty="0" smtClean="0">
                        <a:latin typeface="Cambria Math"/>
                        <a:ea typeface="黑体" pitchFamily="2" charset="-122"/>
                      </a:rPr>
                      <m:t>𝐵</m:t>
                    </m:r>
                    <m:r>
                      <a:rPr lang="en-US" altLang="zh-TW" sz="2000" i="1" dirty="0" smtClean="0">
                        <a:latin typeface="Cambria Math"/>
                        <a:ea typeface="黑体" pitchFamily="2" charset="-122"/>
                      </a:rPr>
                      <m:t> = </m:t>
                    </m:r>
                    <m:r>
                      <a:rPr lang="en-US" altLang="zh-TW" sz="2000" i="1" dirty="0" smtClean="0">
                        <a:latin typeface="Cambria Math"/>
                        <a:ea typeface="黑体" pitchFamily="2" charset="-122"/>
                      </a:rPr>
                      <m:t>𝐴</m:t>
                    </m:r>
                    <m:r>
                      <a:rPr lang="en-US" altLang="zh-TW" sz="2000" i="1" dirty="0" smtClean="0">
                        <a:latin typeface="Cambria Math"/>
                        <a:ea typeface="黑体" pitchFamily="2" charset="-122"/>
                      </a:rPr>
                      <m:t> </m:t>
                    </m:r>
                  </m:oMath>
                </a14:m>
                <a:endParaRPr lang="en-US" altLang="zh-TW" sz="2000" dirty="0" smtClean="0">
                  <a:latin typeface="Tahoma" pitchFamily="34" charset="0"/>
                  <a:ea typeface="黑体" pitchFamily="2" charset="-122"/>
                </a:endParaRPr>
              </a:p>
              <a:p>
                <a:pPr lvl="1">
                  <a:lnSpc>
                    <a:spcPct val="90000"/>
                  </a:lnSpc>
                </a:pPr>
                <a14:m>
                  <m:oMath xmlns:m="http://schemas.openxmlformats.org/officeDocument/2006/math">
                    <m:r>
                      <a:rPr lang="en-US" altLang="zh-TW" sz="2000" i="1" dirty="0" smtClean="0">
                        <a:latin typeface="Cambria Math"/>
                        <a:ea typeface="黑体" pitchFamily="2" charset="-122"/>
                      </a:rPr>
                      <m:t>𝐶</m:t>
                    </m:r>
                    <m:r>
                      <a:rPr lang="en-US" altLang="zh-TW" sz="2000" i="1" dirty="0" smtClean="0">
                        <a:latin typeface="Cambria Math"/>
                        <a:ea typeface="黑体" pitchFamily="2" charset="-122"/>
                      </a:rPr>
                      <m:t> = </m:t>
                    </m:r>
                    <m:r>
                      <a:rPr lang="en-US" altLang="zh-TW" sz="2000" i="1" dirty="0" smtClean="0">
                        <a:latin typeface="Cambria Math"/>
                        <a:ea typeface="黑体" pitchFamily="2" charset="-122"/>
                      </a:rPr>
                      <m:t>𝑆</m:t>
                    </m:r>
                    <m:r>
                      <a:rPr lang="en-US" altLang="zh-TW" sz="2000" i="1" baseline="30000" dirty="0" smtClean="0">
                        <a:latin typeface="Cambria Math"/>
                        <a:ea typeface="黑体" pitchFamily="2" charset="-122"/>
                      </a:rPr>
                      <m:t>30</m:t>
                    </m:r>
                    <m:r>
                      <a:rPr lang="en-US" altLang="zh-TW" sz="2000" i="1" dirty="0" smtClean="0">
                        <a:latin typeface="Cambria Math"/>
                        <a:ea typeface="黑体" pitchFamily="2" charset="-122"/>
                      </a:rPr>
                      <m:t>(</m:t>
                    </m:r>
                    <m:r>
                      <a:rPr lang="en-US" altLang="zh-TW" sz="2000" i="1" dirty="0" smtClean="0">
                        <a:latin typeface="Cambria Math"/>
                        <a:ea typeface="黑体" pitchFamily="2" charset="-122"/>
                      </a:rPr>
                      <m:t>𝐵</m:t>
                    </m:r>
                    <m:r>
                      <a:rPr lang="en-US" altLang="zh-TW" sz="2000" i="1" dirty="0" smtClean="0">
                        <a:latin typeface="Cambria Math"/>
                        <a:ea typeface="黑体" pitchFamily="2" charset="-122"/>
                      </a:rPr>
                      <m:t>) </m:t>
                    </m:r>
                  </m:oMath>
                </a14:m>
                <a:endParaRPr lang="en-US" altLang="zh-TW" sz="2000" dirty="0" smtClean="0">
                  <a:latin typeface="Tahoma" pitchFamily="34" charset="0"/>
                  <a:ea typeface="黑体" pitchFamily="2" charset="-122"/>
                </a:endParaRPr>
              </a:p>
              <a:p>
                <a:pPr lvl="1">
                  <a:lnSpc>
                    <a:spcPct val="90000"/>
                  </a:lnSpc>
                </a:pPr>
                <a14:m>
                  <m:oMath xmlns:m="http://schemas.openxmlformats.org/officeDocument/2006/math">
                    <m:r>
                      <a:rPr lang="en-US" altLang="zh-TW" sz="2000" i="1" dirty="0" smtClean="0">
                        <a:latin typeface="Cambria Math"/>
                        <a:ea typeface="黑体" pitchFamily="2" charset="-122"/>
                      </a:rPr>
                      <m:t>𝐷</m:t>
                    </m:r>
                    <m:r>
                      <a:rPr lang="en-US" altLang="zh-TW" sz="2000" i="1" dirty="0" smtClean="0">
                        <a:latin typeface="Cambria Math"/>
                        <a:ea typeface="黑体" pitchFamily="2" charset="-122"/>
                      </a:rPr>
                      <m:t> = </m:t>
                    </m:r>
                    <m:r>
                      <a:rPr lang="en-US" altLang="zh-TW" sz="2000" i="1" dirty="0" smtClean="0">
                        <a:latin typeface="Cambria Math"/>
                        <a:ea typeface="黑体" pitchFamily="2" charset="-122"/>
                      </a:rPr>
                      <m:t>𝐶</m:t>
                    </m:r>
                    <m:r>
                      <a:rPr lang="en-US" altLang="zh-TW" sz="2000" i="1" dirty="0" smtClean="0">
                        <a:latin typeface="Cambria Math"/>
                        <a:ea typeface="黑体" pitchFamily="2" charset="-122"/>
                      </a:rPr>
                      <m:t> </m:t>
                    </m:r>
                  </m:oMath>
                </a14:m>
                <a:endParaRPr lang="en-US" altLang="zh-TW" sz="2000" dirty="0" smtClean="0">
                  <a:latin typeface="Tahoma" pitchFamily="34" charset="0"/>
                  <a:ea typeface="黑体" pitchFamily="2" charset="-122"/>
                </a:endParaRPr>
              </a:p>
              <a:p>
                <a:pPr lvl="1">
                  <a:lnSpc>
                    <a:spcPct val="90000"/>
                  </a:lnSpc>
                </a:pPr>
                <a14:m>
                  <m:oMath xmlns:m="http://schemas.openxmlformats.org/officeDocument/2006/math">
                    <m:r>
                      <a:rPr lang="en-US" altLang="zh-TW" sz="2000" i="1" dirty="0" smtClean="0">
                        <a:latin typeface="Cambria Math"/>
                        <a:ea typeface="黑体" pitchFamily="2" charset="-122"/>
                      </a:rPr>
                      <m:t>𝐸</m:t>
                    </m:r>
                    <m:r>
                      <a:rPr lang="en-US" altLang="zh-TW" sz="2000" i="1" dirty="0" smtClean="0">
                        <a:latin typeface="Cambria Math"/>
                        <a:ea typeface="黑体" pitchFamily="2" charset="-122"/>
                      </a:rPr>
                      <m:t> = </m:t>
                    </m:r>
                    <m:r>
                      <a:rPr lang="en-US" altLang="zh-TW" sz="2000" i="1" dirty="0" smtClean="0">
                        <a:latin typeface="Cambria Math"/>
                        <a:ea typeface="黑体" pitchFamily="2" charset="-122"/>
                      </a:rPr>
                      <m:t>𝐷</m:t>
                    </m:r>
                    <m:r>
                      <a:rPr lang="zh-TW" altLang="en-US" sz="2000" i="1" dirty="0" smtClean="0">
                        <a:latin typeface="Cambria Math"/>
                        <a:ea typeface="黑体" pitchFamily="2" charset="-122"/>
                      </a:rPr>
                      <m:t> </m:t>
                    </m:r>
                  </m:oMath>
                </a14:m>
                <a:endParaRPr lang="en-US" altLang="zh-TW" sz="2000" dirty="0" smtClean="0">
                  <a:latin typeface="Tahoma" pitchFamily="34" charset="0"/>
                  <a:ea typeface="黑体" pitchFamily="2" charset="-122"/>
                </a:endParaRPr>
              </a:p>
              <a:p>
                <a:pPr lvl="1">
                  <a:lnSpc>
                    <a:spcPct val="90000"/>
                  </a:lnSpc>
                  <a:buFontTx/>
                  <a:buNone/>
                </a:pPr>
                <a14:m>
                  <m:oMath xmlns:m="http://schemas.openxmlformats.org/officeDocument/2006/math">
                    <m:sSub>
                      <m:sSubPr>
                        <m:ctrlPr>
                          <a:rPr lang="en-US" altLang="zh-TW" sz="2000" i="1" dirty="0">
                            <a:solidFill>
                              <a:srgbClr val="FF00FF"/>
                            </a:solidFill>
                            <a:latin typeface="Cambria Math"/>
                            <a:ea typeface="黑体" pitchFamily="2" charset="-122"/>
                          </a:rPr>
                        </m:ctrlPr>
                      </m:sSubPr>
                      <m:e>
                        <m:r>
                          <a:rPr lang="en-US" altLang="zh-TW" sz="2000" i="1" dirty="0">
                            <a:solidFill>
                              <a:srgbClr val="FF00FF"/>
                            </a:solidFill>
                            <a:latin typeface="Cambria Math"/>
                            <a:ea typeface="黑体" pitchFamily="2" charset="-122"/>
                          </a:rPr>
                          <m:t>𝑓</m:t>
                        </m:r>
                      </m:e>
                      <m:sub>
                        <m:r>
                          <a:rPr lang="en-US" altLang="zh-TW" sz="2000" i="1" dirty="0">
                            <a:solidFill>
                              <a:srgbClr val="FF00FF"/>
                            </a:solidFill>
                            <a:latin typeface="Cambria Math"/>
                            <a:ea typeface="黑体" pitchFamily="2" charset="-122"/>
                          </a:rPr>
                          <m:t>1</m:t>
                        </m:r>
                        <m:r>
                          <a:rPr lang="en-US" altLang="zh-CN" sz="2000" i="1" dirty="0">
                            <a:solidFill>
                              <a:srgbClr val="FF00FF"/>
                            </a:solidFill>
                            <a:latin typeface="Cambria Math"/>
                            <a:ea typeface="黑体" pitchFamily="2" charset="-122"/>
                          </a:rPr>
                          <m:t>−4</m:t>
                        </m:r>
                      </m:sub>
                    </m:sSub>
                    <m:r>
                      <a:rPr lang="en-US" altLang="zh-CN" sz="2000" i="1" dirty="0">
                        <a:solidFill>
                          <a:srgbClr val="FF00FF"/>
                        </a:solidFill>
                        <a:latin typeface="Cambria Math"/>
                        <a:ea typeface="黑体" pitchFamily="2" charset="-122"/>
                      </a:rPr>
                      <m:t>(</m:t>
                    </m:r>
                    <m:r>
                      <a:rPr lang="en-US" altLang="zh-CN" sz="2000" i="1" dirty="0" err="1">
                        <a:solidFill>
                          <a:srgbClr val="FF00FF"/>
                        </a:solidFill>
                        <a:latin typeface="Cambria Math"/>
                        <a:ea typeface="黑体" pitchFamily="2" charset="-122"/>
                      </a:rPr>
                      <m:t>𝑡</m:t>
                    </m:r>
                    <m:r>
                      <a:rPr lang="en-US" altLang="zh-CN" sz="2000" i="1" dirty="0" err="1">
                        <a:solidFill>
                          <a:srgbClr val="FF00FF"/>
                        </a:solidFill>
                        <a:latin typeface="Cambria Math"/>
                        <a:ea typeface="黑体" pitchFamily="2" charset="-122"/>
                      </a:rPr>
                      <m:t>,</m:t>
                    </m:r>
                    <m:r>
                      <a:rPr lang="en-US" altLang="zh-CN" sz="2000" i="1" dirty="0" err="1">
                        <a:solidFill>
                          <a:srgbClr val="FF00FF"/>
                        </a:solidFill>
                        <a:latin typeface="Cambria Math"/>
                        <a:ea typeface="黑体" pitchFamily="2" charset="-122"/>
                      </a:rPr>
                      <m:t>𝐵</m:t>
                    </m:r>
                    <m:r>
                      <a:rPr lang="en-US" altLang="zh-TW" sz="2000" i="1" dirty="0">
                        <a:solidFill>
                          <a:srgbClr val="FF00FF"/>
                        </a:solidFill>
                        <a:latin typeface="Cambria Math"/>
                        <a:ea typeface="黑体" pitchFamily="2" charset="-122"/>
                      </a:rPr>
                      <m:t>, </m:t>
                    </m:r>
                    <m:r>
                      <a:rPr lang="en-US" altLang="zh-TW" sz="2000" i="1" dirty="0">
                        <a:solidFill>
                          <a:srgbClr val="FF00FF"/>
                        </a:solidFill>
                        <a:latin typeface="Cambria Math"/>
                        <a:ea typeface="黑体" pitchFamily="2" charset="-122"/>
                      </a:rPr>
                      <m:t>𝐶</m:t>
                    </m:r>
                    <m:r>
                      <a:rPr lang="en-US" altLang="zh-TW" sz="2000" i="1" dirty="0">
                        <a:solidFill>
                          <a:srgbClr val="FF00FF"/>
                        </a:solidFill>
                        <a:latin typeface="Cambria Math"/>
                        <a:ea typeface="黑体" pitchFamily="2" charset="-122"/>
                      </a:rPr>
                      <m:t>, </m:t>
                    </m:r>
                    <m:r>
                      <a:rPr lang="en-US" altLang="zh-TW" sz="2000" i="1" dirty="0">
                        <a:solidFill>
                          <a:srgbClr val="FF00FF"/>
                        </a:solidFill>
                        <a:latin typeface="Cambria Math"/>
                        <a:ea typeface="黑体" pitchFamily="2" charset="-122"/>
                      </a:rPr>
                      <m:t>𝐷</m:t>
                    </m:r>
                    <m:r>
                      <a:rPr lang="en-US" altLang="zh-TW" sz="2000" i="1" dirty="0">
                        <a:solidFill>
                          <a:srgbClr val="FF00FF"/>
                        </a:solidFill>
                        <a:latin typeface="Cambria Math"/>
                        <a:ea typeface="黑体" pitchFamily="2" charset="-122"/>
                      </a:rPr>
                      <m:t>)</m:t>
                    </m:r>
                    <m:r>
                      <a:rPr lang="zh-CN" altLang="en-US" sz="2000" i="1" dirty="0">
                        <a:solidFill>
                          <a:srgbClr val="FF00FF"/>
                        </a:solidFill>
                        <a:latin typeface="Cambria Math"/>
                        <a:ea typeface="黑体" pitchFamily="2" charset="-122"/>
                      </a:rPr>
                      <m:t>：</m:t>
                    </m:r>
                  </m:oMath>
                </a14:m>
                <a:r>
                  <a:rPr lang="zh-CN" altLang="en-US" sz="2000" dirty="0" smtClean="0">
                    <a:latin typeface="Tahoma" pitchFamily="34" charset="0"/>
                    <a:ea typeface="黑体" pitchFamily="2" charset="-122"/>
                  </a:rPr>
                  <a:t>步</a:t>
                </a:r>
                <a:r>
                  <a:rPr lang="en-US" altLang="zh-CN" sz="2000" dirty="0" smtClean="0">
                    <a:latin typeface="Tahoma" pitchFamily="34" charset="0"/>
                    <a:ea typeface="黑体" pitchFamily="2" charset="-122"/>
                  </a:rPr>
                  <a:t>t</a:t>
                </a:r>
                <a:r>
                  <a:rPr lang="zh-CN" altLang="en-US" sz="2000" dirty="0" smtClean="0">
                    <a:latin typeface="Tahoma" pitchFamily="34" charset="0"/>
                    <a:ea typeface="黑体" pitchFamily="2" charset="-122"/>
                  </a:rPr>
                  <a:t>的基本逻辑函数</a:t>
                </a:r>
              </a:p>
              <a:p>
                <a:pPr lvl="1">
                  <a:lnSpc>
                    <a:spcPct val="90000"/>
                  </a:lnSpc>
                  <a:buFontTx/>
                  <a:buNone/>
                </a:pPr>
                <a14:m>
                  <m:oMath xmlns:m="http://schemas.openxmlformats.org/officeDocument/2006/math">
                    <m:r>
                      <a:rPr lang="en-US" altLang="zh-CN" sz="2000" i="1" dirty="0" smtClean="0">
                        <a:solidFill>
                          <a:srgbClr val="FF00FF"/>
                        </a:solidFill>
                        <a:latin typeface="Cambria Math"/>
                        <a:ea typeface="黑体" pitchFamily="2" charset="-122"/>
                      </a:rPr>
                      <m:t>𝑆</m:t>
                    </m:r>
                    <m:r>
                      <a:rPr lang="en-US" altLang="zh-CN" sz="2000" i="1" baseline="30000" dirty="0" err="1" smtClean="0">
                        <a:solidFill>
                          <a:srgbClr val="FF00FF"/>
                        </a:solidFill>
                        <a:latin typeface="Cambria Math"/>
                        <a:ea typeface="黑体" pitchFamily="2" charset="-122"/>
                      </a:rPr>
                      <m:t>𝑘</m:t>
                    </m:r>
                    <m:r>
                      <a:rPr lang="en-US" altLang="zh-CN" sz="2000" i="1" dirty="0" smtClean="0">
                        <a:latin typeface="Cambria Math"/>
                        <a:ea typeface="黑体" pitchFamily="2" charset="-122"/>
                      </a:rPr>
                      <m:t> </m:t>
                    </m:r>
                    <m:r>
                      <a:rPr lang="zh-CN" altLang="en-US" sz="2000" i="1" dirty="0" smtClean="0">
                        <a:latin typeface="Cambria Math"/>
                        <a:ea typeface="黑体" pitchFamily="2" charset="-122"/>
                      </a:rPr>
                      <m:t>：</m:t>
                    </m:r>
                  </m:oMath>
                </a14:m>
                <a:r>
                  <a:rPr lang="zh-CN" altLang="en-US" sz="2000" dirty="0" smtClean="0">
                    <a:latin typeface="Tahoma" pitchFamily="34" charset="0"/>
                    <a:ea typeface="黑体" pitchFamily="2" charset="-122"/>
                  </a:rPr>
                  <a:t>循环左移</a:t>
                </a:r>
                <a:r>
                  <a:rPr lang="en-US" altLang="zh-CN" sz="2000" dirty="0" smtClean="0">
                    <a:latin typeface="Tahoma" pitchFamily="34" charset="0"/>
                    <a:ea typeface="黑体" pitchFamily="2" charset="-122"/>
                  </a:rPr>
                  <a:t>k</a:t>
                </a:r>
                <a:r>
                  <a:rPr lang="zh-CN" altLang="en-US" sz="2000" dirty="0" smtClean="0">
                    <a:latin typeface="Tahoma" pitchFamily="34" charset="0"/>
                    <a:ea typeface="黑体" pitchFamily="2" charset="-122"/>
                  </a:rPr>
                  <a:t>位</a:t>
                </a:r>
              </a:p>
              <a:p>
                <a:pPr lvl="1">
                  <a:lnSpc>
                    <a:spcPct val="90000"/>
                  </a:lnSpc>
                  <a:buFontTx/>
                  <a:buNone/>
                </a:pPr>
                <a14:m>
                  <m:oMath xmlns:m="http://schemas.openxmlformats.org/officeDocument/2006/math">
                    <m:r>
                      <a:rPr lang="en-US" altLang="zh-CN" sz="2000" i="1" dirty="0" smtClean="0">
                        <a:solidFill>
                          <a:srgbClr val="FF00FF"/>
                        </a:solidFill>
                        <a:latin typeface="Cambria Math"/>
                        <a:ea typeface="黑体" pitchFamily="2" charset="-122"/>
                      </a:rPr>
                      <m:t>𝑊</m:t>
                    </m:r>
                    <m:r>
                      <a:rPr lang="en-US" altLang="zh-CN" sz="2000" i="1" dirty="0" smtClean="0">
                        <a:solidFill>
                          <a:srgbClr val="FF00FF"/>
                        </a:solidFill>
                        <a:latin typeface="Cambria Math"/>
                        <a:ea typeface="黑体" pitchFamily="2" charset="-122"/>
                      </a:rPr>
                      <m:t>[</m:t>
                    </m:r>
                    <m:r>
                      <a:rPr lang="en-US" altLang="zh-CN" sz="2000" i="1" dirty="0" smtClean="0">
                        <a:solidFill>
                          <a:srgbClr val="FF00FF"/>
                        </a:solidFill>
                        <a:latin typeface="Cambria Math"/>
                        <a:ea typeface="黑体" pitchFamily="2" charset="-122"/>
                      </a:rPr>
                      <m:t>𝑡</m:t>
                    </m:r>
                    <m:r>
                      <a:rPr lang="en-US" altLang="zh-CN" sz="2000" i="1" dirty="0" smtClean="0">
                        <a:solidFill>
                          <a:srgbClr val="FF00FF"/>
                        </a:solidFill>
                        <a:latin typeface="Cambria Math"/>
                        <a:ea typeface="黑体" pitchFamily="2" charset="-122"/>
                      </a:rPr>
                      <m:t>]</m:t>
                    </m:r>
                  </m:oMath>
                </a14:m>
                <a:r>
                  <a:rPr lang="zh-CN" altLang="en-US" sz="2000" baseline="-25000" dirty="0" smtClean="0">
                    <a:latin typeface="Tahoma" pitchFamily="34" charset="0"/>
                    <a:ea typeface="黑体" pitchFamily="2" charset="-122"/>
                  </a:rPr>
                  <a:t>：</a:t>
                </a:r>
                <a:r>
                  <a:rPr lang="zh-CN" altLang="en-US" sz="2000" dirty="0" smtClean="0">
                    <a:latin typeface="Tahoma" pitchFamily="34" charset="0"/>
                    <a:ea typeface="黑体" pitchFamily="2" charset="-122"/>
                  </a:rPr>
                  <a:t>从当前</a:t>
                </a:r>
                <a:r>
                  <a:rPr lang="en-US" altLang="zh-CN" sz="2000" dirty="0" smtClean="0">
                    <a:latin typeface="Tahoma" pitchFamily="34" charset="0"/>
                    <a:ea typeface="黑体" pitchFamily="2" charset="-122"/>
                  </a:rPr>
                  <a:t>512</a:t>
                </a:r>
                <a:r>
                  <a:rPr lang="zh-CN" altLang="en-US" sz="2000" dirty="0" smtClean="0">
                    <a:latin typeface="Tahoma" pitchFamily="34" charset="0"/>
                    <a:ea typeface="黑体" pitchFamily="2" charset="-122"/>
                  </a:rPr>
                  <a:t>位输入块</a:t>
                </a:r>
                <a:endParaRPr lang="en-US" altLang="zh-CN" sz="2000" dirty="0" smtClean="0">
                  <a:latin typeface="Tahoma" pitchFamily="34" charset="0"/>
                  <a:ea typeface="黑体" pitchFamily="2" charset="-122"/>
                </a:endParaRPr>
              </a:p>
              <a:p>
                <a:pPr lvl="1">
                  <a:lnSpc>
                    <a:spcPct val="90000"/>
                  </a:lnSpc>
                  <a:buFontTx/>
                  <a:buNone/>
                </a:pPr>
                <a:r>
                  <a:rPr lang="en-US" altLang="zh-CN" sz="2000" dirty="0">
                    <a:latin typeface="Tahoma" pitchFamily="34" charset="0"/>
                    <a:ea typeface="黑体" pitchFamily="2" charset="-122"/>
                  </a:rPr>
                  <a:t> </a:t>
                </a:r>
                <a:r>
                  <a:rPr lang="en-US" altLang="zh-CN" sz="2000" dirty="0" smtClean="0">
                    <a:latin typeface="Tahoma" pitchFamily="34" charset="0"/>
                    <a:ea typeface="黑体" pitchFamily="2" charset="-122"/>
                  </a:rPr>
                  <a:t>   </a:t>
                </a:r>
                <a:r>
                  <a:rPr lang="zh-CN" altLang="en-US" sz="2000" dirty="0" smtClean="0">
                    <a:latin typeface="Tahoma" pitchFamily="34" charset="0"/>
                    <a:ea typeface="黑体" pitchFamily="2" charset="-122"/>
                  </a:rPr>
                  <a:t>导出的</a:t>
                </a:r>
                <a:r>
                  <a:rPr lang="en-US" altLang="zh-CN" sz="2000" dirty="0" smtClean="0">
                    <a:latin typeface="Tahoma" pitchFamily="34" charset="0"/>
                    <a:ea typeface="黑体" pitchFamily="2" charset="-122"/>
                  </a:rPr>
                  <a:t>32</a:t>
                </a:r>
                <a:r>
                  <a:rPr lang="zh-CN" altLang="en-US" sz="2000" dirty="0" smtClean="0">
                    <a:latin typeface="Tahoma" pitchFamily="34" charset="0"/>
                    <a:ea typeface="黑体" pitchFamily="2" charset="-122"/>
                  </a:rPr>
                  <a:t>位字</a:t>
                </a:r>
                <a:endParaRPr lang="en-US" altLang="zh-CN" sz="2000" dirty="0" smtClean="0">
                  <a:latin typeface="Tahoma" pitchFamily="34" charset="0"/>
                  <a:ea typeface="黑体" pitchFamily="2" charset="-122"/>
                </a:endParaRPr>
              </a:p>
              <a:p>
                <a:pPr lvl="1">
                  <a:lnSpc>
                    <a:spcPct val="90000"/>
                  </a:lnSpc>
                  <a:buNone/>
                </a:pPr>
                <a:r>
                  <a:rPr lang="zh-CN" altLang="en-US" sz="2000" dirty="0" smtClean="0">
                    <a:latin typeface="Tahoma" pitchFamily="34" charset="0"/>
                    <a:ea typeface="黑体" pitchFamily="2" charset="-122"/>
                  </a:rPr>
                  <a:t> </a:t>
                </a:r>
                <a14:m>
                  <m:oMath xmlns:m="http://schemas.openxmlformats.org/officeDocument/2006/math">
                    <m:sSub>
                      <m:sSubPr>
                        <m:ctrlPr>
                          <a:rPr lang="en-US" altLang="zh-TW" sz="2000" i="1" dirty="0">
                            <a:solidFill>
                              <a:srgbClr val="FF00FF"/>
                            </a:solidFill>
                            <a:latin typeface="Cambria Math"/>
                            <a:ea typeface="黑体" pitchFamily="2" charset="-122"/>
                          </a:rPr>
                        </m:ctrlPr>
                      </m:sSubPr>
                      <m:e>
                        <m:r>
                          <a:rPr lang="en-US" altLang="zh-TW" sz="2000" i="1" dirty="0">
                            <a:solidFill>
                              <a:srgbClr val="FF00FF"/>
                            </a:solidFill>
                            <a:latin typeface="Cambria Math"/>
                            <a:ea typeface="黑体" pitchFamily="2" charset="-122"/>
                          </a:rPr>
                          <m:t>𝐾</m:t>
                        </m:r>
                      </m:e>
                      <m:sub>
                        <m:r>
                          <a:rPr lang="en-US" altLang="zh-TW" sz="2000" i="1" dirty="0">
                            <a:solidFill>
                              <a:srgbClr val="FF00FF"/>
                            </a:solidFill>
                            <a:latin typeface="Cambria Math"/>
                            <a:ea typeface="黑体" pitchFamily="2" charset="-122"/>
                          </a:rPr>
                          <m:t>1</m:t>
                        </m:r>
                        <m:r>
                          <a:rPr lang="en-US" altLang="zh-CN" sz="2000" i="1" dirty="0">
                            <a:solidFill>
                              <a:srgbClr val="FF00FF"/>
                            </a:solidFill>
                            <a:latin typeface="Cambria Math"/>
                            <a:ea typeface="黑体" pitchFamily="2" charset="-122"/>
                          </a:rPr>
                          <m:t>−4</m:t>
                        </m:r>
                      </m:sub>
                    </m:sSub>
                    <m:r>
                      <a:rPr lang="en-US" altLang="zh-TW" sz="2000" i="1" dirty="0">
                        <a:solidFill>
                          <a:srgbClr val="FF00FF"/>
                        </a:solidFill>
                        <a:latin typeface="Cambria Math"/>
                        <a:ea typeface="黑体" pitchFamily="2" charset="-122"/>
                      </a:rPr>
                      <m:t> </m:t>
                    </m:r>
                    <m:r>
                      <a:rPr lang="en-US" altLang="zh-CN" sz="2000" i="1" dirty="0">
                        <a:solidFill>
                          <a:srgbClr val="FF00FF"/>
                        </a:solidFill>
                        <a:latin typeface="Cambria Math"/>
                        <a:ea typeface="黑体" pitchFamily="2" charset="-122"/>
                      </a:rPr>
                      <m:t>:</m:t>
                    </m:r>
                  </m:oMath>
                </a14:m>
                <a:r>
                  <a:rPr lang="zh-CN" altLang="en-US" sz="2000" dirty="0" smtClean="0">
                    <a:latin typeface="Tahoma" pitchFamily="34" charset="0"/>
                    <a:ea typeface="黑体" pitchFamily="2" charset="-122"/>
                  </a:rPr>
                  <a:t>用于加法的常量，</a:t>
                </a:r>
              </a:p>
              <a:p>
                <a:pPr lvl="1">
                  <a:lnSpc>
                    <a:spcPct val="90000"/>
                  </a:lnSpc>
                  <a:buFontTx/>
                  <a:buNone/>
                </a:pPr>
                <a:r>
                  <a:rPr lang="zh-CN" altLang="en-US" sz="2000" dirty="0" smtClean="0">
                    <a:latin typeface="Tahoma" pitchFamily="34" charset="0"/>
                    <a:ea typeface="黑体" pitchFamily="2" charset="-122"/>
                  </a:rPr>
                  <a:t>     四个不同值</a:t>
                </a:r>
              </a:p>
              <a:p>
                <a:pPr lvl="1">
                  <a:lnSpc>
                    <a:spcPct val="90000"/>
                  </a:lnSpc>
                  <a:buFontTx/>
                  <a:buNone/>
                </a:pPr>
                <a14:m>
                  <m:oMath xmlns:m="http://schemas.openxmlformats.org/officeDocument/2006/math">
                    <m:r>
                      <a:rPr lang="en-US" altLang="zh-CN" sz="2000" i="1" dirty="0" smtClean="0">
                        <a:solidFill>
                          <a:srgbClr val="FF00FF"/>
                        </a:solidFill>
                        <a:latin typeface="Cambria Math"/>
                        <a:ea typeface="黑体" pitchFamily="2" charset="-122"/>
                      </a:rPr>
                      <m:t>+</m:t>
                    </m:r>
                  </m:oMath>
                </a14:m>
                <a:r>
                  <a:rPr lang="zh-CN" altLang="en-US" sz="2000" dirty="0" smtClean="0">
                    <a:latin typeface="Tahoma" pitchFamily="34" charset="0"/>
                    <a:ea typeface="黑体" pitchFamily="2" charset="-122"/>
                  </a:rPr>
                  <a:t>：模 </a:t>
                </a:r>
                <a:r>
                  <a:rPr lang="en-US" altLang="zh-CN" sz="2000" dirty="0" smtClean="0">
                    <a:latin typeface="Tahoma" pitchFamily="34" charset="0"/>
                    <a:ea typeface="黑体" pitchFamily="2" charset="-122"/>
                  </a:rPr>
                  <a:t>2</a:t>
                </a:r>
                <a:r>
                  <a:rPr lang="en-US" altLang="zh-CN" sz="2000" baseline="30000" dirty="0" smtClean="0">
                    <a:latin typeface="Tahoma" pitchFamily="34" charset="0"/>
                    <a:ea typeface="黑体" pitchFamily="2" charset="-122"/>
                  </a:rPr>
                  <a:t>32</a:t>
                </a:r>
                <a:r>
                  <a:rPr lang="zh-CN" altLang="en-US" sz="2000" dirty="0" smtClean="0">
                    <a:latin typeface="Tahoma" pitchFamily="34" charset="0"/>
                    <a:ea typeface="黑体" pitchFamily="2" charset="-122"/>
                  </a:rPr>
                  <a:t>加</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3"/>
                <a:stretch>
                  <a:fillRect l="-963" t="-209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81BEA56-19EE-497C-A33A-E0304D514D4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31</a:t>
            </a:fld>
            <a:endParaRPr lang="en-US" altLang="zh-CN" dirty="0"/>
          </a:p>
        </p:txBody>
      </p:sp>
      <p:graphicFrame>
        <p:nvGraphicFramePr>
          <p:cNvPr id="25602" name="Object 2"/>
          <p:cNvGraphicFramePr>
            <a:graphicFrameLocks noChangeAspect="1"/>
          </p:cNvGraphicFramePr>
          <p:nvPr/>
        </p:nvGraphicFramePr>
        <p:xfrm>
          <a:off x="4495800" y="2590800"/>
          <a:ext cx="4419600" cy="3487179"/>
        </p:xfrm>
        <a:graphic>
          <a:graphicData uri="http://schemas.openxmlformats.org/presentationml/2006/ole">
            <mc:AlternateContent xmlns:mc="http://schemas.openxmlformats.org/markup-compatibility/2006">
              <mc:Choice xmlns:v="urn:schemas-microsoft-com:vml" Requires="v">
                <p:oleObj spid="_x0000_s25678" name="Visio" r:id="rId4" imgW="4294937" imgH="3387852" progId="Visio.Drawing.11">
                  <p:embed/>
                </p:oleObj>
              </mc:Choice>
              <mc:Fallback>
                <p:oleObj name="Visio" r:id="rId4" imgW="4294937" imgH="3387852"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590800"/>
                        <a:ext cx="4419600" cy="3487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115000"/>
              </a:lnSpc>
            </a:pPr>
            <a:r>
              <a:rPr kumimoji="1" lang="en-US" altLang="zh-CN" b="1" dirty="0" smtClean="0"/>
              <a:t>5</a:t>
            </a:r>
            <a:r>
              <a:rPr kumimoji="1" lang="zh-CN" altLang="en-US" b="1" dirty="0" smtClean="0"/>
              <a:t>个变量</a:t>
            </a:r>
            <a:r>
              <a:rPr kumimoji="1" lang="en-US" altLang="zh-CN" b="1" dirty="0" smtClean="0"/>
              <a:t>—A、B、C、D，E</a:t>
            </a:r>
            <a:r>
              <a:rPr kumimoji="1" lang="zh-CN" altLang="en-US" b="1" dirty="0" smtClean="0"/>
              <a:t>均为32</a:t>
            </a:r>
            <a:r>
              <a:rPr kumimoji="1" lang="en-US" altLang="zh-CN" b="1" dirty="0" smtClean="0"/>
              <a:t>bit</a:t>
            </a:r>
            <a:r>
              <a:rPr kumimoji="1" lang="zh-CN" altLang="en-US" b="1" dirty="0" smtClean="0"/>
              <a:t>。初始化为： </a:t>
            </a:r>
            <a:endParaRPr kumimoji="1" lang="zh-TW" altLang="en-US" b="1" dirty="0" smtClean="0"/>
          </a:p>
          <a:p>
            <a:pPr lvl="1">
              <a:lnSpc>
                <a:spcPct val="115000"/>
              </a:lnSpc>
            </a:pPr>
            <a:r>
              <a:rPr kumimoji="1" lang="en-US" altLang="zh-TW" dirty="0" smtClean="0"/>
              <a:t>A</a:t>
            </a:r>
            <a:r>
              <a:rPr kumimoji="1" lang="zh-TW" altLang="en-US" dirty="0" smtClean="0"/>
              <a:t>：</a:t>
            </a:r>
            <a:r>
              <a:rPr kumimoji="1" lang="en-US" altLang="zh-TW" dirty="0" smtClean="0"/>
              <a:t>67 45 23 01 </a:t>
            </a:r>
          </a:p>
          <a:p>
            <a:pPr lvl="1">
              <a:lnSpc>
                <a:spcPct val="115000"/>
              </a:lnSpc>
            </a:pPr>
            <a:r>
              <a:rPr kumimoji="1" lang="en-US" altLang="zh-TW" dirty="0" smtClean="0"/>
              <a:t>B</a:t>
            </a:r>
            <a:r>
              <a:rPr kumimoji="1" lang="zh-TW" altLang="en-US" dirty="0" smtClean="0"/>
              <a:t>：</a:t>
            </a:r>
            <a:r>
              <a:rPr kumimoji="1" lang="en-US" altLang="zh-TW" dirty="0" smtClean="0"/>
              <a:t>EF CD AB 89 </a:t>
            </a:r>
          </a:p>
          <a:p>
            <a:pPr lvl="1">
              <a:lnSpc>
                <a:spcPct val="115000"/>
              </a:lnSpc>
            </a:pPr>
            <a:r>
              <a:rPr kumimoji="1" lang="en-US" altLang="zh-TW" dirty="0" smtClean="0"/>
              <a:t>C</a:t>
            </a:r>
            <a:r>
              <a:rPr kumimoji="1" lang="zh-TW" altLang="en-US" dirty="0" smtClean="0"/>
              <a:t>：</a:t>
            </a:r>
            <a:r>
              <a:rPr kumimoji="1" lang="en-US" altLang="zh-TW" dirty="0" smtClean="0"/>
              <a:t>98 BA DC FE </a:t>
            </a:r>
          </a:p>
          <a:p>
            <a:pPr lvl="1">
              <a:lnSpc>
                <a:spcPct val="115000"/>
              </a:lnSpc>
            </a:pPr>
            <a:r>
              <a:rPr kumimoji="1" lang="en-US" altLang="zh-TW" dirty="0" smtClean="0"/>
              <a:t>D</a:t>
            </a:r>
            <a:r>
              <a:rPr kumimoji="1" lang="zh-TW" altLang="en-US" dirty="0" smtClean="0"/>
              <a:t>：</a:t>
            </a:r>
            <a:r>
              <a:rPr kumimoji="1" lang="en-US" altLang="zh-TW" dirty="0" smtClean="0"/>
              <a:t>10 32 54 76  </a:t>
            </a:r>
          </a:p>
          <a:p>
            <a:pPr lvl="1">
              <a:lnSpc>
                <a:spcPct val="115000"/>
              </a:lnSpc>
            </a:pPr>
            <a:r>
              <a:rPr kumimoji="1" lang="en-US" altLang="zh-TW" dirty="0" smtClean="0"/>
              <a:t>E </a:t>
            </a:r>
            <a:r>
              <a:rPr kumimoji="1" lang="zh-TW" altLang="en-US" dirty="0" smtClean="0"/>
              <a:t>：</a:t>
            </a:r>
            <a:r>
              <a:rPr kumimoji="1" lang="en-US" altLang="zh-TW" dirty="0" smtClean="0"/>
              <a:t>C3 D2 E1 F0</a:t>
            </a:r>
            <a:r>
              <a:rPr kumimoji="1" lang="en-US" altLang="zh-TW" dirty="0" smtClean="0">
                <a:latin typeface="Times New Roman" pitchFamily="18" charset="0"/>
                <a:ea typeface="宋体" charset="-122"/>
              </a:rPr>
              <a:t> </a:t>
            </a:r>
            <a:endParaRPr kumimoji="1" lang="zh-CN" altLang="en-US" dirty="0" smtClean="0">
              <a:latin typeface="Times New Roman" pitchFamily="18" charset="0"/>
              <a:ea typeface="宋体" charset="-122"/>
            </a:endParaRPr>
          </a:p>
          <a:p>
            <a:endParaRPr lang="zh-CN" altLang="en-US" dirty="0"/>
          </a:p>
        </p:txBody>
      </p:sp>
      <p:sp>
        <p:nvSpPr>
          <p:cNvPr id="4" name="日期占位符 3"/>
          <p:cNvSpPr>
            <a:spLocks noGrp="1"/>
          </p:cNvSpPr>
          <p:nvPr>
            <p:ph type="dt" sz="half" idx="10"/>
          </p:nvPr>
        </p:nvSpPr>
        <p:spPr/>
        <p:txBody>
          <a:bodyPr/>
          <a:lstStyle/>
          <a:p>
            <a:fld id="{DCB6D29B-0993-4D8A-9988-BF560F9BD6B9}"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32</a:t>
            </a:fld>
            <a:endParaRPr lang="en-US" altLang="zh-CN" dirty="0"/>
          </a:p>
        </p:txBody>
      </p:sp>
      <p:graphicFrame>
        <p:nvGraphicFramePr>
          <p:cNvPr id="26626" name="Object 2"/>
          <p:cNvGraphicFramePr>
            <a:graphicFrameLocks noChangeAspect="1"/>
          </p:cNvGraphicFramePr>
          <p:nvPr/>
        </p:nvGraphicFramePr>
        <p:xfrm>
          <a:off x="4800600" y="2743200"/>
          <a:ext cx="3886200" cy="3078727"/>
        </p:xfrm>
        <a:graphic>
          <a:graphicData uri="http://schemas.openxmlformats.org/presentationml/2006/ole">
            <mc:AlternateContent xmlns:mc="http://schemas.openxmlformats.org/markup-compatibility/2006">
              <mc:Choice xmlns:v="urn:schemas-microsoft-com:vml" Requires="v">
                <p:oleObj spid="_x0000_s26701" name="Visio" r:id="rId3" imgW="3592678" imgH="2846832" progId="Visio.Drawing.11">
                  <p:embed/>
                </p:oleObj>
              </mc:Choice>
              <mc:Fallback>
                <p:oleObj name="Visio" r:id="rId3" imgW="3592678" imgH="2846832"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743200"/>
                        <a:ext cx="3886200" cy="30787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4572000"/>
                <a:ext cx="8229600" cy="1752600"/>
              </a:xfrm>
            </p:spPr>
            <p:txBody>
              <a:bodyPr/>
              <a:lstStyle/>
              <a:p>
                <a:pPr>
                  <a:spcBef>
                    <a:spcPct val="50000"/>
                  </a:spcBef>
                </a:pPr>
                <a14:m>
                  <m:oMath xmlns:m="http://schemas.openxmlformats.org/officeDocument/2006/math">
                    <m:r>
                      <a:rPr lang="en-US" altLang="zh-CN" sz="2000" i="1" dirty="0" smtClean="0">
                        <a:solidFill>
                          <a:srgbClr val="990033"/>
                        </a:solidFill>
                        <a:latin typeface="Cambria Math"/>
                      </a:rPr>
                      <m:t>𝑓</m:t>
                    </m:r>
                    <m:r>
                      <a:rPr lang="en-US" altLang="zh-CN" sz="2000" i="1" baseline="-30000" dirty="0" smtClean="0">
                        <a:solidFill>
                          <a:srgbClr val="990033"/>
                        </a:solidFill>
                        <a:latin typeface="Cambria Math"/>
                      </a:rPr>
                      <m:t>1</m:t>
                    </m:r>
                    <m:r>
                      <a:rPr kumimoji="1" lang="en-US" altLang="zh-CN" sz="2000" i="1" dirty="0" smtClean="0">
                        <a:latin typeface="Cambria Math"/>
                      </a:rPr>
                      <m:t>=</m:t>
                    </m:r>
                    <m:r>
                      <a:rPr kumimoji="1" lang="en-US" altLang="zh-CN" sz="2000" i="1" dirty="0" smtClean="0">
                        <a:latin typeface="Cambria Math"/>
                      </a:rPr>
                      <m:t>𝑓</m:t>
                    </m:r>
                    <m:r>
                      <a:rPr kumimoji="1" lang="en-US" altLang="zh-CN" sz="2000" i="1" dirty="0" smtClean="0">
                        <a:latin typeface="Cambria Math"/>
                      </a:rPr>
                      <m:t>(</m:t>
                    </m:r>
                    <m:r>
                      <a:rPr kumimoji="1" lang="en-US" altLang="zh-CN" sz="2000" i="1" dirty="0" err="1" smtClean="0">
                        <a:latin typeface="Cambria Math"/>
                      </a:rPr>
                      <m:t>𝑡</m:t>
                    </m:r>
                    <m:r>
                      <a:rPr kumimoji="1" lang="en-US" altLang="zh-CN" sz="2000" i="1" dirty="0" err="1" smtClean="0">
                        <a:latin typeface="Cambria Math"/>
                      </a:rPr>
                      <m:t>,</m:t>
                    </m:r>
                    <m:r>
                      <a:rPr kumimoji="1" lang="en-US" altLang="zh-CN" sz="2000" i="1" dirty="0" err="1" smtClean="0">
                        <a:latin typeface="Cambria Math"/>
                      </a:rPr>
                      <m:t>𝐵</m:t>
                    </m:r>
                    <m:r>
                      <a:rPr kumimoji="1" lang="en-US" altLang="zh-CN" sz="2000" i="1" dirty="0" err="1" smtClean="0">
                        <a:latin typeface="Cambria Math"/>
                      </a:rPr>
                      <m:t>,</m:t>
                    </m:r>
                    <m:r>
                      <a:rPr kumimoji="1" lang="en-US" altLang="zh-CN" sz="2000" i="1" dirty="0" err="1" smtClean="0">
                        <a:latin typeface="Cambria Math"/>
                      </a:rPr>
                      <m:t>𝐶</m:t>
                    </m:r>
                    <m:r>
                      <a:rPr kumimoji="1" lang="en-US" altLang="zh-CN" sz="2000" i="1" dirty="0" err="1" smtClean="0">
                        <a:latin typeface="Cambria Math"/>
                      </a:rPr>
                      <m:t>,</m:t>
                    </m:r>
                    <m:r>
                      <a:rPr kumimoji="1" lang="en-US" altLang="zh-CN" sz="2000" i="1" dirty="0" err="1" smtClean="0">
                        <a:latin typeface="Cambria Math"/>
                      </a:rPr>
                      <m:t>𝐷</m:t>
                    </m:r>
                    <m:r>
                      <a:rPr kumimoji="1" lang="en-US" altLang="zh-CN" sz="2000" i="1" dirty="0" smtClean="0">
                        <a:latin typeface="Cambria Math"/>
                      </a:rPr>
                      <m:t>) = (</m:t>
                    </m:r>
                    <m:r>
                      <a:rPr kumimoji="1" lang="en-US" altLang="zh-CN" sz="2000" i="1" dirty="0" smtClean="0">
                        <a:latin typeface="Cambria Math"/>
                      </a:rPr>
                      <m:t>𝐵</m:t>
                    </m:r>
                    <m:r>
                      <a:rPr kumimoji="1" lang="en-US" altLang="zh-CN" sz="2000" i="1" dirty="0" smtClean="0">
                        <a:latin typeface="Cambria Math"/>
                      </a:rPr>
                      <m:t> ∧ </m:t>
                    </m:r>
                    <m:r>
                      <a:rPr kumimoji="1" lang="en-US" altLang="zh-CN" sz="2000" i="1" dirty="0" smtClean="0">
                        <a:latin typeface="Cambria Math"/>
                      </a:rPr>
                      <m:t>𝐶</m:t>
                    </m:r>
                    <m:r>
                      <a:rPr kumimoji="1" lang="en-US" altLang="zh-CN" sz="2000" i="1" dirty="0" smtClean="0">
                        <a:latin typeface="Cambria Math"/>
                      </a:rPr>
                      <m:t>) ∨ (~</m:t>
                    </m:r>
                    <m:r>
                      <a:rPr kumimoji="1" lang="en-US" altLang="zh-CN" sz="2000" i="1" dirty="0" smtClean="0">
                        <a:latin typeface="Cambria Math"/>
                      </a:rPr>
                      <m:t>𝐵</m:t>
                    </m:r>
                    <m:r>
                      <a:rPr kumimoji="1" lang="en-US" altLang="zh-CN" sz="2000" i="1" dirty="0" smtClean="0">
                        <a:latin typeface="Cambria Math"/>
                      </a:rPr>
                      <m:t> ∧ </m:t>
                    </m:r>
                    <m:r>
                      <a:rPr kumimoji="1" lang="en-US" altLang="zh-CN" sz="2000" i="1" dirty="0" smtClean="0">
                        <a:latin typeface="Cambria Math"/>
                      </a:rPr>
                      <m:t>𝐷</m:t>
                    </m:r>
                    <m:r>
                      <a:rPr kumimoji="1" lang="en-US" altLang="zh-CN" sz="2000" i="1" dirty="0" smtClean="0">
                        <a:latin typeface="Cambria Math"/>
                      </a:rPr>
                      <m:t>) , 0&lt;=</m:t>
                    </m:r>
                    <m:r>
                      <a:rPr kumimoji="1" lang="en-US" altLang="zh-CN" sz="2000" i="1" dirty="0" smtClean="0">
                        <a:latin typeface="Cambria Math"/>
                      </a:rPr>
                      <m:t>𝑡</m:t>
                    </m:r>
                    <m:r>
                      <a:rPr kumimoji="1" lang="en-US" altLang="zh-CN" sz="2000" i="1" dirty="0" smtClean="0">
                        <a:latin typeface="Cambria Math"/>
                      </a:rPr>
                      <m:t>&lt;20</m:t>
                    </m:r>
                  </m:oMath>
                </a14:m>
                <a:endParaRPr kumimoji="1" lang="en-US" altLang="zh-CN" sz="2000" dirty="0" smtClean="0"/>
              </a:p>
              <a:p>
                <a:pPr>
                  <a:spcBef>
                    <a:spcPct val="50000"/>
                  </a:spcBef>
                </a:pPr>
                <a14:m>
                  <m:oMath xmlns:m="http://schemas.openxmlformats.org/officeDocument/2006/math">
                    <m:r>
                      <a:rPr lang="en-US" altLang="zh-CN" sz="2000" i="1" dirty="0" smtClean="0">
                        <a:solidFill>
                          <a:srgbClr val="990033"/>
                        </a:solidFill>
                        <a:latin typeface="Cambria Math"/>
                      </a:rPr>
                      <m:t>𝑓</m:t>
                    </m:r>
                    <m:r>
                      <a:rPr lang="en-US" altLang="zh-CN" sz="2000" i="1" baseline="-30000" dirty="0" smtClean="0">
                        <a:solidFill>
                          <a:srgbClr val="990033"/>
                        </a:solidFill>
                        <a:latin typeface="Cambria Math"/>
                      </a:rPr>
                      <m:t>2</m:t>
                    </m:r>
                    <m:r>
                      <a:rPr kumimoji="1" lang="en-US" altLang="zh-CN" sz="2000" i="1" dirty="0" smtClean="0">
                        <a:latin typeface="Cambria Math"/>
                      </a:rPr>
                      <m:t>=</m:t>
                    </m:r>
                    <m:r>
                      <a:rPr kumimoji="1" lang="en-US" altLang="zh-CN" sz="2000" i="1" dirty="0" smtClean="0">
                        <a:latin typeface="Cambria Math"/>
                      </a:rPr>
                      <m:t>𝑓</m:t>
                    </m:r>
                    <m:r>
                      <a:rPr kumimoji="1" lang="en-US" altLang="zh-CN" sz="2000" i="1" dirty="0" smtClean="0">
                        <a:latin typeface="Cambria Math"/>
                      </a:rPr>
                      <m:t>(</m:t>
                    </m:r>
                    <m:r>
                      <a:rPr kumimoji="1" lang="en-US" altLang="zh-CN" sz="2000" i="1" dirty="0" err="1" smtClean="0">
                        <a:latin typeface="Cambria Math"/>
                      </a:rPr>
                      <m:t>𝑡</m:t>
                    </m:r>
                    <m:r>
                      <a:rPr kumimoji="1" lang="en-US" altLang="zh-CN" sz="2000" i="1" dirty="0" err="1" smtClean="0">
                        <a:latin typeface="Cambria Math"/>
                      </a:rPr>
                      <m:t>,</m:t>
                    </m:r>
                    <m:r>
                      <a:rPr kumimoji="1" lang="en-US" altLang="zh-CN" sz="2000" i="1" dirty="0" err="1" smtClean="0">
                        <a:latin typeface="Cambria Math"/>
                      </a:rPr>
                      <m:t>𝐵</m:t>
                    </m:r>
                    <m:r>
                      <a:rPr kumimoji="1" lang="en-US" altLang="zh-CN" sz="2000" i="1" dirty="0" err="1" smtClean="0">
                        <a:latin typeface="Cambria Math"/>
                      </a:rPr>
                      <m:t>,</m:t>
                    </m:r>
                    <m:r>
                      <a:rPr kumimoji="1" lang="en-US" altLang="zh-CN" sz="2000" i="1" dirty="0" err="1" smtClean="0">
                        <a:latin typeface="Cambria Math"/>
                      </a:rPr>
                      <m:t>𝐶</m:t>
                    </m:r>
                    <m:r>
                      <a:rPr kumimoji="1" lang="en-US" altLang="zh-CN" sz="2000" i="1" dirty="0" err="1" smtClean="0">
                        <a:latin typeface="Cambria Math"/>
                      </a:rPr>
                      <m:t>,</m:t>
                    </m:r>
                    <m:r>
                      <a:rPr kumimoji="1" lang="en-US" altLang="zh-CN" sz="2000" i="1" dirty="0" err="1" smtClean="0">
                        <a:latin typeface="Cambria Math"/>
                      </a:rPr>
                      <m:t>𝐷</m:t>
                    </m:r>
                    <m:r>
                      <a:rPr kumimoji="1" lang="en-US" altLang="zh-CN" sz="2000" i="1" dirty="0" smtClean="0">
                        <a:latin typeface="Cambria Math"/>
                      </a:rPr>
                      <m:t>) =</m:t>
                    </m:r>
                    <m:r>
                      <a:rPr kumimoji="1" lang="en-US" altLang="zh-CN" sz="2000" i="1" dirty="0" smtClean="0">
                        <a:latin typeface="Cambria Math"/>
                      </a:rPr>
                      <m:t>𝐵</m:t>
                    </m:r>
                    <m:r>
                      <a:rPr kumimoji="1" lang="en-US" altLang="zh-CN" sz="2000" i="1" dirty="0" smtClean="0">
                        <a:latin typeface="Cambria Math"/>
                      </a:rPr>
                      <m:t> ⊕</m:t>
                    </m:r>
                    <m:r>
                      <a:rPr kumimoji="1" lang="en-US" altLang="zh-CN" sz="2000" i="1" dirty="0" smtClean="0">
                        <a:latin typeface="Cambria Math"/>
                      </a:rPr>
                      <m:t>𝐶</m:t>
                    </m:r>
                    <m:r>
                      <a:rPr kumimoji="1" lang="en-US" altLang="zh-CN" sz="2000" i="1" dirty="0" smtClean="0">
                        <a:latin typeface="Cambria Math"/>
                      </a:rPr>
                      <m:t> ⊕</m:t>
                    </m:r>
                    <m:r>
                      <a:rPr kumimoji="1" lang="en-US" altLang="zh-CN" sz="2000" i="1" dirty="0" smtClean="0">
                        <a:latin typeface="Cambria Math"/>
                      </a:rPr>
                      <m:t>𝐷</m:t>
                    </m:r>
                    <m:r>
                      <a:rPr kumimoji="1" lang="en-US" altLang="zh-CN" sz="2000" i="1" dirty="0" smtClean="0">
                        <a:latin typeface="Cambria Math"/>
                      </a:rPr>
                      <m:t>, 20&lt;=</m:t>
                    </m:r>
                    <m:r>
                      <a:rPr kumimoji="1" lang="en-US" altLang="zh-CN" sz="2000" i="1" dirty="0" smtClean="0">
                        <a:latin typeface="Cambria Math"/>
                      </a:rPr>
                      <m:t>𝑡</m:t>
                    </m:r>
                    <m:r>
                      <a:rPr kumimoji="1" lang="en-US" altLang="zh-CN" sz="2000" i="1" dirty="0" smtClean="0">
                        <a:latin typeface="Cambria Math"/>
                      </a:rPr>
                      <m:t>&lt;39</m:t>
                    </m:r>
                  </m:oMath>
                </a14:m>
                <a:endParaRPr kumimoji="1" lang="en-US" altLang="zh-CN" sz="2000" dirty="0" smtClean="0"/>
              </a:p>
              <a:p>
                <a:pPr>
                  <a:spcBef>
                    <a:spcPct val="50000"/>
                  </a:spcBef>
                </a:pPr>
                <a14:m>
                  <m:oMath xmlns:m="http://schemas.openxmlformats.org/officeDocument/2006/math">
                    <m:r>
                      <a:rPr lang="en-US" altLang="zh-CN" sz="2000" i="1" dirty="0" smtClean="0">
                        <a:solidFill>
                          <a:srgbClr val="990033"/>
                        </a:solidFill>
                        <a:latin typeface="Cambria Math"/>
                      </a:rPr>
                      <m:t>𝑓</m:t>
                    </m:r>
                    <m:r>
                      <a:rPr lang="en-US" altLang="zh-CN" sz="2000" i="1" baseline="-30000" dirty="0" smtClean="0">
                        <a:solidFill>
                          <a:srgbClr val="990033"/>
                        </a:solidFill>
                        <a:latin typeface="Cambria Math"/>
                      </a:rPr>
                      <m:t>3</m:t>
                    </m:r>
                    <m:r>
                      <a:rPr kumimoji="1" lang="en-US" altLang="zh-CN" sz="2000" i="1" dirty="0" smtClean="0">
                        <a:latin typeface="Cambria Math"/>
                      </a:rPr>
                      <m:t>=</m:t>
                    </m:r>
                    <m:r>
                      <a:rPr kumimoji="1" lang="en-US" altLang="zh-CN" sz="2000" i="1" dirty="0" smtClean="0">
                        <a:latin typeface="Cambria Math"/>
                      </a:rPr>
                      <m:t>𝑓</m:t>
                    </m:r>
                    <m:r>
                      <a:rPr kumimoji="1" lang="en-US" altLang="zh-CN" sz="2000" i="1" dirty="0" smtClean="0">
                        <a:latin typeface="Cambria Math"/>
                      </a:rPr>
                      <m:t>(</m:t>
                    </m:r>
                    <m:r>
                      <a:rPr kumimoji="1" lang="en-US" altLang="zh-CN" sz="2000" i="1" dirty="0" err="1" smtClean="0">
                        <a:latin typeface="Cambria Math"/>
                      </a:rPr>
                      <m:t>𝑡</m:t>
                    </m:r>
                    <m:r>
                      <a:rPr kumimoji="1" lang="en-US" altLang="zh-CN" sz="2000" i="1" dirty="0" err="1" smtClean="0">
                        <a:latin typeface="Cambria Math"/>
                      </a:rPr>
                      <m:t>,</m:t>
                    </m:r>
                    <m:r>
                      <a:rPr kumimoji="1" lang="en-US" altLang="zh-CN" sz="2000" i="1" dirty="0" err="1" smtClean="0">
                        <a:latin typeface="Cambria Math"/>
                      </a:rPr>
                      <m:t>𝐵</m:t>
                    </m:r>
                    <m:r>
                      <a:rPr kumimoji="1" lang="en-US" altLang="zh-CN" sz="2000" i="1" dirty="0" err="1" smtClean="0">
                        <a:latin typeface="Cambria Math"/>
                      </a:rPr>
                      <m:t>,</m:t>
                    </m:r>
                    <m:r>
                      <a:rPr kumimoji="1" lang="en-US" altLang="zh-CN" sz="2000" i="1" dirty="0" err="1" smtClean="0">
                        <a:latin typeface="Cambria Math"/>
                      </a:rPr>
                      <m:t>𝐶</m:t>
                    </m:r>
                    <m:r>
                      <a:rPr kumimoji="1" lang="en-US" altLang="zh-CN" sz="2000" i="1" dirty="0" err="1" smtClean="0">
                        <a:latin typeface="Cambria Math"/>
                      </a:rPr>
                      <m:t>,</m:t>
                    </m:r>
                    <m:r>
                      <a:rPr kumimoji="1" lang="en-US" altLang="zh-CN" sz="2000" i="1" dirty="0" err="1" smtClean="0">
                        <a:latin typeface="Cambria Math"/>
                      </a:rPr>
                      <m:t>𝐷</m:t>
                    </m:r>
                    <m:r>
                      <a:rPr kumimoji="1" lang="en-US" altLang="zh-CN" sz="2000" i="1" dirty="0" smtClean="0">
                        <a:latin typeface="Cambria Math"/>
                      </a:rPr>
                      <m:t>) = (</m:t>
                    </m:r>
                    <m:r>
                      <a:rPr kumimoji="1" lang="en-US" altLang="zh-CN" sz="2000" i="1" dirty="0" smtClean="0">
                        <a:latin typeface="Cambria Math"/>
                      </a:rPr>
                      <m:t>𝐵</m:t>
                    </m:r>
                    <m:r>
                      <a:rPr kumimoji="1" lang="en-US" altLang="zh-CN" sz="2000" i="1" dirty="0" smtClean="0">
                        <a:latin typeface="Cambria Math"/>
                      </a:rPr>
                      <m:t> ∧ </m:t>
                    </m:r>
                    <m:r>
                      <a:rPr kumimoji="1" lang="en-US" altLang="zh-CN" sz="2000" i="1" dirty="0" smtClean="0">
                        <a:latin typeface="Cambria Math"/>
                      </a:rPr>
                      <m:t>𝐶</m:t>
                    </m:r>
                    <m:r>
                      <a:rPr kumimoji="1" lang="en-US" altLang="zh-CN" sz="2000" i="1" dirty="0" smtClean="0">
                        <a:latin typeface="Cambria Math"/>
                      </a:rPr>
                      <m:t>) ∨ (</m:t>
                    </m:r>
                    <m:r>
                      <a:rPr kumimoji="1" lang="en-US" altLang="zh-CN" sz="2000" i="1" dirty="0" smtClean="0">
                        <a:latin typeface="Cambria Math"/>
                      </a:rPr>
                      <m:t>𝐵</m:t>
                    </m:r>
                    <m:r>
                      <a:rPr kumimoji="1" lang="en-US" altLang="zh-CN" sz="2000" i="1" dirty="0" smtClean="0">
                        <a:latin typeface="Cambria Math"/>
                      </a:rPr>
                      <m:t> ∧ </m:t>
                    </m:r>
                    <m:r>
                      <a:rPr kumimoji="1" lang="en-US" altLang="zh-CN" sz="2000" i="1" dirty="0" smtClean="0">
                        <a:latin typeface="Cambria Math"/>
                      </a:rPr>
                      <m:t>𝐷</m:t>
                    </m:r>
                    <m:r>
                      <a:rPr kumimoji="1" lang="en-US" altLang="zh-CN" sz="2000" i="1" dirty="0" smtClean="0">
                        <a:latin typeface="Cambria Math"/>
                      </a:rPr>
                      <m:t>) ∨ (</m:t>
                    </m:r>
                    <m:r>
                      <a:rPr kumimoji="1" lang="en-US" altLang="zh-CN" sz="2000" i="1" dirty="0" smtClean="0">
                        <a:latin typeface="Cambria Math"/>
                      </a:rPr>
                      <m:t>𝐶</m:t>
                    </m:r>
                    <m:r>
                      <a:rPr kumimoji="1" lang="en-US" altLang="zh-CN" sz="2000" i="1" dirty="0" smtClean="0">
                        <a:latin typeface="Cambria Math"/>
                      </a:rPr>
                      <m:t> ∧ </m:t>
                    </m:r>
                    <m:r>
                      <a:rPr kumimoji="1" lang="en-US" altLang="zh-CN" sz="2000" i="1" dirty="0" smtClean="0">
                        <a:latin typeface="Cambria Math"/>
                      </a:rPr>
                      <m:t>𝐷</m:t>
                    </m:r>
                    <m:r>
                      <a:rPr kumimoji="1" lang="en-US" altLang="zh-CN" sz="2000" i="1" dirty="0" smtClean="0">
                        <a:latin typeface="Cambria Math"/>
                      </a:rPr>
                      <m:t>), 40&lt;=</m:t>
                    </m:r>
                    <m:r>
                      <a:rPr kumimoji="1" lang="en-US" altLang="zh-CN" sz="2000" i="1" dirty="0" smtClean="0">
                        <a:latin typeface="Cambria Math"/>
                      </a:rPr>
                      <m:t>𝑡</m:t>
                    </m:r>
                    <m:r>
                      <a:rPr kumimoji="1" lang="en-US" altLang="zh-CN" sz="2000" i="1" dirty="0" smtClean="0">
                        <a:latin typeface="Cambria Math"/>
                      </a:rPr>
                      <m:t>&lt;59</m:t>
                    </m:r>
                  </m:oMath>
                </a14:m>
                <a:endParaRPr kumimoji="1" lang="en-US" altLang="zh-CN" sz="2000" dirty="0" smtClean="0"/>
              </a:p>
              <a:p>
                <a:pPr>
                  <a:spcBef>
                    <a:spcPct val="50000"/>
                  </a:spcBef>
                </a:pPr>
                <a14:m>
                  <m:oMath xmlns:m="http://schemas.openxmlformats.org/officeDocument/2006/math">
                    <m:r>
                      <a:rPr lang="en-US" altLang="zh-CN" sz="2000" i="1" dirty="0" smtClean="0">
                        <a:solidFill>
                          <a:srgbClr val="990033"/>
                        </a:solidFill>
                        <a:latin typeface="Cambria Math"/>
                      </a:rPr>
                      <m:t>𝑓</m:t>
                    </m:r>
                    <m:r>
                      <a:rPr lang="en-US" altLang="zh-CN" sz="2000" i="1" baseline="-30000" dirty="0" smtClean="0">
                        <a:solidFill>
                          <a:srgbClr val="990033"/>
                        </a:solidFill>
                        <a:latin typeface="Cambria Math"/>
                      </a:rPr>
                      <m:t>4</m:t>
                    </m:r>
                    <m:r>
                      <a:rPr kumimoji="1" lang="en-US" altLang="zh-CN" sz="2000" i="1" dirty="0" smtClean="0">
                        <a:latin typeface="Cambria Math"/>
                      </a:rPr>
                      <m:t>=</m:t>
                    </m:r>
                    <m:r>
                      <a:rPr kumimoji="1" lang="en-US" altLang="zh-CN" sz="2000" i="1" dirty="0" smtClean="0">
                        <a:latin typeface="Cambria Math"/>
                      </a:rPr>
                      <m:t>𝑓</m:t>
                    </m:r>
                    <m:r>
                      <a:rPr kumimoji="1" lang="en-US" altLang="zh-CN" sz="2000" i="1" dirty="0" smtClean="0">
                        <a:latin typeface="Cambria Math"/>
                      </a:rPr>
                      <m:t>(</m:t>
                    </m:r>
                    <m:r>
                      <a:rPr kumimoji="1" lang="en-US" altLang="zh-CN" sz="2000" i="1" dirty="0" err="1" smtClean="0">
                        <a:latin typeface="Cambria Math"/>
                      </a:rPr>
                      <m:t>𝑡</m:t>
                    </m:r>
                    <m:r>
                      <a:rPr kumimoji="1" lang="en-US" altLang="zh-CN" sz="2000" i="1" dirty="0" err="1" smtClean="0">
                        <a:latin typeface="Cambria Math"/>
                      </a:rPr>
                      <m:t>,</m:t>
                    </m:r>
                    <m:r>
                      <a:rPr kumimoji="1" lang="en-US" altLang="zh-CN" sz="2000" i="1" dirty="0" err="1" smtClean="0">
                        <a:latin typeface="Cambria Math"/>
                      </a:rPr>
                      <m:t>𝐵</m:t>
                    </m:r>
                    <m:r>
                      <a:rPr kumimoji="1" lang="en-US" altLang="zh-CN" sz="2000" i="1" dirty="0" err="1" smtClean="0">
                        <a:latin typeface="Cambria Math"/>
                      </a:rPr>
                      <m:t>,</m:t>
                    </m:r>
                    <m:r>
                      <a:rPr kumimoji="1" lang="en-US" altLang="zh-CN" sz="2000" i="1" dirty="0" err="1" smtClean="0">
                        <a:latin typeface="Cambria Math"/>
                      </a:rPr>
                      <m:t>𝐶</m:t>
                    </m:r>
                    <m:r>
                      <a:rPr kumimoji="1" lang="en-US" altLang="zh-CN" sz="2000" i="1" dirty="0" err="1" smtClean="0">
                        <a:latin typeface="Cambria Math"/>
                      </a:rPr>
                      <m:t>,</m:t>
                    </m:r>
                    <m:r>
                      <a:rPr kumimoji="1" lang="en-US" altLang="zh-CN" sz="2000" i="1" dirty="0" err="1" smtClean="0">
                        <a:latin typeface="Cambria Math"/>
                      </a:rPr>
                      <m:t>𝐷</m:t>
                    </m:r>
                    <m:r>
                      <a:rPr kumimoji="1" lang="en-US" altLang="zh-CN" sz="2000" i="1" dirty="0" smtClean="0">
                        <a:latin typeface="Cambria Math"/>
                      </a:rPr>
                      <m:t>) =</m:t>
                    </m:r>
                    <m:r>
                      <a:rPr kumimoji="1" lang="en-US" altLang="zh-CN" sz="2000" i="1" dirty="0" smtClean="0">
                        <a:latin typeface="Cambria Math"/>
                      </a:rPr>
                      <m:t>𝐵</m:t>
                    </m:r>
                    <m:r>
                      <a:rPr kumimoji="1" lang="en-US" altLang="zh-CN" sz="2000" i="1" dirty="0" smtClean="0">
                        <a:latin typeface="Cambria Math"/>
                      </a:rPr>
                      <m:t> ⊕</m:t>
                    </m:r>
                    <m:r>
                      <a:rPr kumimoji="1" lang="en-US" altLang="zh-CN" sz="2000" i="1" dirty="0" smtClean="0">
                        <a:latin typeface="Cambria Math"/>
                      </a:rPr>
                      <m:t>𝐶</m:t>
                    </m:r>
                    <m:r>
                      <a:rPr kumimoji="1" lang="en-US" altLang="zh-CN" sz="2000" i="1" dirty="0" smtClean="0">
                        <a:latin typeface="Cambria Math"/>
                      </a:rPr>
                      <m:t> ⊕</m:t>
                    </m:r>
                    <m:r>
                      <a:rPr kumimoji="1" lang="en-US" altLang="zh-CN" sz="2000" i="1" dirty="0" smtClean="0">
                        <a:latin typeface="Cambria Math"/>
                      </a:rPr>
                      <m:t>𝐷</m:t>
                    </m:r>
                    <m:r>
                      <a:rPr kumimoji="1" lang="en-US" altLang="zh-CN" sz="2000" i="1" dirty="0" smtClean="0">
                        <a:latin typeface="Cambria Math"/>
                      </a:rPr>
                      <m:t>, 60&lt;=</m:t>
                    </m:r>
                    <m:r>
                      <a:rPr kumimoji="1" lang="en-US" altLang="zh-CN" sz="2000" i="1" dirty="0" smtClean="0">
                        <a:latin typeface="Cambria Math"/>
                      </a:rPr>
                      <m:t>𝑡</m:t>
                    </m:r>
                    <m:r>
                      <a:rPr kumimoji="1" lang="en-US" altLang="zh-CN" sz="2000" i="1" dirty="0" smtClean="0">
                        <a:latin typeface="Cambria Math"/>
                      </a:rPr>
                      <m:t>&lt;79</m:t>
                    </m:r>
                  </m:oMath>
                </a14:m>
                <a:endParaRPr kumimoji="1" lang="zh-CN" altLang="en-US" sz="2000"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4572000"/>
                <a:ext cx="8229600" cy="1752600"/>
              </a:xfrm>
              <a:blipFill rotWithShape="1">
                <a:blip r:embed="rId2"/>
                <a:stretch>
                  <a:fillRect l="-593" t="-347" b="-625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98D39EC-2FE2-4180-B173-203BD0289A79}"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33</a:t>
            </a:fld>
            <a:endParaRPr lang="en-US" altLang="zh-CN" dirty="0"/>
          </a:p>
        </p:txBody>
      </p:sp>
      <p:grpSp>
        <p:nvGrpSpPr>
          <p:cNvPr id="7" name="Group 2"/>
          <p:cNvGrpSpPr>
            <a:grpSpLocks/>
          </p:cNvGrpSpPr>
          <p:nvPr/>
        </p:nvGrpSpPr>
        <p:grpSpPr bwMode="auto">
          <a:xfrm>
            <a:off x="533400" y="1676400"/>
            <a:ext cx="7993063" cy="2808288"/>
            <a:chOff x="-3" y="368"/>
            <a:chExt cx="3367" cy="3746"/>
          </a:xfrm>
        </p:grpSpPr>
        <p:sp>
          <p:nvSpPr>
            <p:cNvPr id="8" name="Rectangle 3"/>
            <p:cNvSpPr>
              <a:spLocks noChangeArrowheads="1"/>
            </p:cNvSpPr>
            <p:nvPr/>
          </p:nvSpPr>
          <p:spPr bwMode="auto">
            <a:xfrm>
              <a:off x="0" y="370"/>
              <a:ext cx="3364" cy="775"/>
            </a:xfrm>
            <a:prstGeom prst="rect">
              <a:avLst/>
            </a:prstGeom>
            <a:noFill/>
            <a:ln w="9525">
              <a:noFill/>
              <a:miter lim="800000"/>
              <a:headEnd/>
              <a:tailEnd/>
            </a:ln>
            <a:effectLst/>
          </p:spPr>
          <p:txBody>
            <a:bodyPr>
              <a:spAutoFit/>
            </a:bodyPr>
            <a:lstStyle/>
            <a:p>
              <a:pPr algn="l" eaLnBrk="1" hangingPunct="1"/>
              <a:r>
                <a:rPr kumimoji="1" lang="zh-TW" altLang="en-US" sz="1600">
                  <a:solidFill>
                    <a:schemeClr val="tx1"/>
                  </a:solidFill>
                </a:rPr>
                <a:t>　</a:t>
              </a:r>
            </a:p>
            <a:p>
              <a:pPr algn="l"/>
              <a:endParaRPr kumimoji="1" lang="zh-TW" altLang="en-US" sz="1600">
                <a:solidFill>
                  <a:schemeClr val="tx1"/>
                </a:solidFill>
              </a:endParaRPr>
            </a:p>
          </p:txBody>
        </p:sp>
        <p:grpSp>
          <p:nvGrpSpPr>
            <p:cNvPr id="9" name="Group 4"/>
            <p:cNvGrpSpPr>
              <a:grpSpLocks/>
            </p:cNvGrpSpPr>
            <p:nvPr/>
          </p:nvGrpSpPr>
          <p:grpSpPr bwMode="auto">
            <a:xfrm>
              <a:off x="-3" y="368"/>
              <a:ext cx="3367" cy="3746"/>
              <a:chOff x="-3" y="368"/>
              <a:chExt cx="3367" cy="3746"/>
            </a:xfrm>
          </p:grpSpPr>
          <p:grpSp>
            <p:nvGrpSpPr>
              <p:cNvPr id="10" name="Group 5"/>
              <p:cNvGrpSpPr>
                <a:grpSpLocks/>
              </p:cNvGrpSpPr>
              <p:nvPr/>
            </p:nvGrpSpPr>
            <p:grpSpPr bwMode="auto">
              <a:xfrm>
                <a:off x="0" y="371"/>
                <a:ext cx="3361" cy="3740"/>
                <a:chOff x="0" y="371"/>
                <a:chExt cx="3361" cy="3740"/>
              </a:xfrm>
            </p:grpSpPr>
            <p:grpSp>
              <p:nvGrpSpPr>
                <p:cNvPr id="12" name="Group 6"/>
                <p:cNvGrpSpPr>
                  <a:grpSpLocks/>
                </p:cNvGrpSpPr>
                <p:nvPr/>
              </p:nvGrpSpPr>
              <p:grpSpPr bwMode="auto">
                <a:xfrm>
                  <a:off x="0" y="371"/>
                  <a:ext cx="661" cy="748"/>
                  <a:chOff x="0" y="371"/>
                  <a:chExt cx="661" cy="748"/>
                </a:xfrm>
              </p:grpSpPr>
              <p:sp>
                <p:nvSpPr>
                  <p:cNvPr id="70" name="Rectangle 7"/>
                  <p:cNvSpPr>
                    <a:spLocks noChangeArrowheads="1"/>
                  </p:cNvSpPr>
                  <p:nvPr/>
                </p:nvSpPr>
                <p:spPr bwMode="auto">
                  <a:xfrm>
                    <a:off x="11" y="371"/>
                    <a:ext cx="639" cy="748"/>
                  </a:xfrm>
                  <a:prstGeom prst="rect">
                    <a:avLst/>
                  </a:prstGeom>
                  <a:noFill/>
                  <a:ln w="9525">
                    <a:noFill/>
                    <a:miter lim="800000"/>
                    <a:headEnd/>
                    <a:tailEnd/>
                  </a:ln>
                  <a:effectLst/>
                </p:spPr>
                <p:txBody>
                  <a:bodyPr/>
                  <a:lstStyle/>
                  <a:p>
                    <a:pPr eaLnBrk="1" hangingPunct="1"/>
                    <a:r>
                      <a:rPr kumimoji="1" lang="zh-TW" altLang="en-US" sz="1600">
                        <a:solidFill>
                          <a:schemeClr val="tx1"/>
                        </a:solidFill>
                      </a:rPr>
                      <a:t>回合 </a:t>
                    </a:r>
                  </a:p>
                  <a:p>
                    <a:endParaRPr kumimoji="1" lang="zh-TW" altLang="en-US" sz="1600">
                      <a:solidFill>
                        <a:schemeClr val="tx1"/>
                      </a:solidFill>
                    </a:endParaRPr>
                  </a:p>
                </p:txBody>
              </p:sp>
              <p:sp>
                <p:nvSpPr>
                  <p:cNvPr id="71" name="Rectangle 8"/>
                  <p:cNvSpPr>
                    <a:spLocks noChangeArrowheads="1"/>
                  </p:cNvSpPr>
                  <p:nvPr/>
                </p:nvSpPr>
                <p:spPr bwMode="auto">
                  <a:xfrm>
                    <a:off x="0" y="371"/>
                    <a:ext cx="661" cy="748"/>
                  </a:xfrm>
                  <a:prstGeom prst="rect">
                    <a:avLst/>
                  </a:prstGeom>
                  <a:noFill/>
                  <a:ln w="7">
                    <a:solidFill>
                      <a:srgbClr val="A0A0A0"/>
                    </a:solidFill>
                    <a:miter lim="800000"/>
                    <a:headEnd/>
                    <a:tailEnd/>
                  </a:ln>
                  <a:effectLst/>
                </p:spPr>
                <p:txBody>
                  <a:bodyPr/>
                  <a:lstStyle/>
                  <a:p>
                    <a:endParaRPr lang="zh-CN" altLang="en-US"/>
                  </a:p>
                </p:txBody>
              </p:sp>
            </p:grpSp>
            <p:grpSp>
              <p:nvGrpSpPr>
                <p:cNvPr id="13" name="Group 9"/>
                <p:cNvGrpSpPr>
                  <a:grpSpLocks/>
                </p:cNvGrpSpPr>
                <p:nvPr/>
              </p:nvGrpSpPr>
              <p:grpSpPr bwMode="auto">
                <a:xfrm>
                  <a:off x="661" y="371"/>
                  <a:ext cx="820" cy="748"/>
                  <a:chOff x="661" y="371"/>
                  <a:chExt cx="820" cy="748"/>
                </a:xfrm>
              </p:grpSpPr>
              <p:sp>
                <p:nvSpPr>
                  <p:cNvPr id="68" name="Rectangle 10"/>
                  <p:cNvSpPr>
                    <a:spLocks noChangeArrowheads="1"/>
                  </p:cNvSpPr>
                  <p:nvPr/>
                </p:nvSpPr>
                <p:spPr bwMode="auto">
                  <a:xfrm>
                    <a:off x="672" y="371"/>
                    <a:ext cx="798" cy="748"/>
                  </a:xfrm>
                  <a:prstGeom prst="rect">
                    <a:avLst/>
                  </a:prstGeom>
                  <a:noFill/>
                  <a:ln w="9525">
                    <a:noFill/>
                    <a:miter lim="800000"/>
                    <a:headEnd/>
                    <a:tailEnd/>
                  </a:ln>
                  <a:effectLst/>
                </p:spPr>
                <p:txBody>
                  <a:bodyPr/>
                  <a:lstStyle/>
                  <a:p>
                    <a:pPr eaLnBrk="1" hangingPunct="1"/>
                    <a:r>
                      <a:rPr kumimoji="1" lang="zh-CN" altLang="en-US" sz="1600">
                        <a:solidFill>
                          <a:schemeClr val="tx1"/>
                        </a:solidFill>
                      </a:rPr>
                      <a:t>步骤序号</a:t>
                    </a:r>
                  </a:p>
                  <a:p>
                    <a:endParaRPr kumimoji="1" lang="zh-CN" altLang="en-US" sz="1600">
                      <a:solidFill>
                        <a:schemeClr val="tx1"/>
                      </a:solidFill>
                    </a:endParaRPr>
                  </a:p>
                </p:txBody>
              </p:sp>
              <p:sp>
                <p:nvSpPr>
                  <p:cNvPr id="69" name="Rectangle 11"/>
                  <p:cNvSpPr>
                    <a:spLocks noChangeArrowheads="1"/>
                  </p:cNvSpPr>
                  <p:nvPr/>
                </p:nvSpPr>
                <p:spPr bwMode="auto">
                  <a:xfrm>
                    <a:off x="661" y="371"/>
                    <a:ext cx="820" cy="748"/>
                  </a:xfrm>
                  <a:prstGeom prst="rect">
                    <a:avLst/>
                  </a:prstGeom>
                  <a:noFill/>
                  <a:ln w="7">
                    <a:solidFill>
                      <a:srgbClr val="A0A0A0"/>
                    </a:solidFill>
                    <a:miter lim="800000"/>
                    <a:headEnd/>
                    <a:tailEnd/>
                  </a:ln>
                  <a:effectLst/>
                </p:spPr>
                <p:txBody>
                  <a:bodyPr/>
                  <a:lstStyle/>
                  <a:p>
                    <a:endParaRPr lang="zh-CN" altLang="en-US"/>
                  </a:p>
                </p:txBody>
              </p:sp>
            </p:grpSp>
            <p:grpSp>
              <p:nvGrpSpPr>
                <p:cNvPr id="14" name="Group 12"/>
                <p:cNvGrpSpPr>
                  <a:grpSpLocks/>
                </p:cNvGrpSpPr>
                <p:nvPr/>
              </p:nvGrpSpPr>
              <p:grpSpPr bwMode="auto">
                <a:xfrm>
                  <a:off x="1481" y="371"/>
                  <a:ext cx="901" cy="748"/>
                  <a:chOff x="1481" y="371"/>
                  <a:chExt cx="901" cy="748"/>
                </a:xfrm>
              </p:grpSpPr>
              <p:sp>
                <p:nvSpPr>
                  <p:cNvPr id="66" name="Rectangle 13"/>
                  <p:cNvSpPr>
                    <a:spLocks noChangeArrowheads="1"/>
                  </p:cNvSpPr>
                  <p:nvPr/>
                </p:nvSpPr>
                <p:spPr bwMode="auto">
                  <a:xfrm>
                    <a:off x="1492" y="371"/>
                    <a:ext cx="879" cy="748"/>
                  </a:xfrm>
                  <a:prstGeom prst="rect">
                    <a:avLst/>
                  </a:prstGeom>
                  <a:noFill/>
                  <a:ln w="9525">
                    <a:noFill/>
                    <a:miter lim="800000"/>
                    <a:headEnd/>
                    <a:tailEnd/>
                  </a:ln>
                  <a:effectLst/>
                </p:spPr>
                <p:txBody>
                  <a:bodyPr/>
                  <a:lstStyle/>
                  <a:p>
                    <a:pPr eaLnBrk="1" hangingPunct="1"/>
                    <a:r>
                      <a:rPr kumimoji="1" lang="zh-CN" altLang="en-US" sz="1600">
                        <a:solidFill>
                          <a:schemeClr val="tx1"/>
                        </a:solidFill>
                      </a:rPr>
                      <a:t>输入常数</a:t>
                    </a:r>
                  </a:p>
                  <a:p>
                    <a:endParaRPr kumimoji="1" lang="zh-CN" altLang="en-US" sz="1600">
                      <a:solidFill>
                        <a:schemeClr val="tx1"/>
                      </a:solidFill>
                    </a:endParaRPr>
                  </a:p>
                </p:txBody>
              </p:sp>
              <p:sp>
                <p:nvSpPr>
                  <p:cNvPr id="67" name="Rectangle 14"/>
                  <p:cNvSpPr>
                    <a:spLocks noChangeArrowheads="1"/>
                  </p:cNvSpPr>
                  <p:nvPr/>
                </p:nvSpPr>
                <p:spPr bwMode="auto">
                  <a:xfrm>
                    <a:off x="1481" y="371"/>
                    <a:ext cx="901" cy="748"/>
                  </a:xfrm>
                  <a:prstGeom prst="rect">
                    <a:avLst/>
                  </a:prstGeom>
                  <a:noFill/>
                  <a:ln w="7">
                    <a:solidFill>
                      <a:srgbClr val="A0A0A0"/>
                    </a:solidFill>
                    <a:miter lim="800000"/>
                    <a:headEnd/>
                    <a:tailEnd/>
                  </a:ln>
                  <a:effectLst/>
                </p:spPr>
                <p:txBody>
                  <a:bodyPr/>
                  <a:lstStyle/>
                  <a:p>
                    <a:endParaRPr lang="zh-CN" altLang="en-US"/>
                  </a:p>
                </p:txBody>
              </p:sp>
            </p:grpSp>
            <p:grpSp>
              <p:nvGrpSpPr>
                <p:cNvPr id="15" name="Group 15"/>
                <p:cNvGrpSpPr>
                  <a:grpSpLocks/>
                </p:cNvGrpSpPr>
                <p:nvPr/>
              </p:nvGrpSpPr>
              <p:grpSpPr bwMode="auto">
                <a:xfrm>
                  <a:off x="2382" y="371"/>
                  <a:ext cx="979" cy="748"/>
                  <a:chOff x="2382" y="371"/>
                  <a:chExt cx="979" cy="748"/>
                </a:xfrm>
              </p:grpSpPr>
              <p:sp>
                <p:nvSpPr>
                  <p:cNvPr id="64" name="Rectangle 16"/>
                  <p:cNvSpPr>
                    <a:spLocks noChangeArrowheads="1"/>
                  </p:cNvSpPr>
                  <p:nvPr/>
                </p:nvSpPr>
                <p:spPr bwMode="auto">
                  <a:xfrm>
                    <a:off x="2393" y="371"/>
                    <a:ext cx="957" cy="748"/>
                  </a:xfrm>
                  <a:prstGeom prst="rect">
                    <a:avLst/>
                  </a:prstGeom>
                  <a:noFill/>
                  <a:ln w="9525">
                    <a:noFill/>
                    <a:miter lim="800000"/>
                    <a:headEnd/>
                    <a:tailEnd/>
                  </a:ln>
                  <a:effectLst/>
                </p:spPr>
                <p:txBody>
                  <a:bodyPr/>
                  <a:lstStyle/>
                  <a:p>
                    <a:pPr eaLnBrk="1" hangingPunct="1"/>
                    <a:r>
                      <a:rPr kumimoji="1" lang="zh-TW" altLang="en-US" sz="1600">
                        <a:solidFill>
                          <a:schemeClr val="tx1"/>
                        </a:solidFill>
                      </a:rPr>
                      <a:t>取值方式 </a:t>
                    </a:r>
                    <a:r>
                      <a:rPr kumimoji="1" lang="en-US" altLang="zh-TW" sz="1600">
                        <a:solidFill>
                          <a:schemeClr val="tx1"/>
                        </a:solidFill>
                      </a:rPr>
                      <a:t>(</a:t>
                    </a:r>
                    <a:r>
                      <a:rPr kumimoji="1" lang="zh-TW" altLang="en-US" sz="1600">
                        <a:solidFill>
                          <a:schemeClr val="tx1"/>
                        </a:solidFill>
                      </a:rPr>
                      <a:t>整數</a:t>
                    </a:r>
                    <a:r>
                      <a:rPr kumimoji="1" lang="en-US" altLang="zh-TW" sz="1600">
                        <a:solidFill>
                          <a:schemeClr val="tx1"/>
                        </a:solidFill>
                      </a:rPr>
                      <a:t>) </a:t>
                    </a:r>
                  </a:p>
                  <a:p>
                    <a:endParaRPr kumimoji="1" lang="zh-TW" altLang="en-US" sz="1600">
                      <a:solidFill>
                        <a:schemeClr val="tx1"/>
                      </a:solidFill>
                    </a:endParaRPr>
                  </a:p>
                </p:txBody>
              </p:sp>
              <p:sp>
                <p:nvSpPr>
                  <p:cNvPr id="65" name="Rectangle 17"/>
                  <p:cNvSpPr>
                    <a:spLocks noChangeArrowheads="1"/>
                  </p:cNvSpPr>
                  <p:nvPr/>
                </p:nvSpPr>
                <p:spPr bwMode="auto">
                  <a:xfrm>
                    <a:off x="2382" y="371"/>
                    <a:ext cx="979" cy="748"/>
                  </a:xfrm>
                  <a:prstGeom prst="rect">
                    <a:avLst/>
                  </a:prstGeom>
                  <a:noFill/>
                  <a:ln w="7">
                    <a:solidFill>
                      <a:srgbClr val="A0A0A0"/>
                    </a:solidFill>
                    <a:miter lim="800000"/>
                    <a:headEnd/>
                    <a:tailEnd/>
                  </a:ln>
                  <a:effectLst/>
                </p:spPr>
                <p:txBody>
                  <a:bodyPr/>
                  <a:lstStyle/>
                  <a:p>
                    <a:endParaRPr lang="zh-CN" altLang="en-US"/>
                  </a:p>
                </p:txBody>
              </p:sp>
            </p:grpSp>
            <p:grpSp>
              <p:nvGrpSpPr>
                <p:cNvPr id="16" name="Group 18"/>
                <p:cNvGrpSpPr>
                  <a:grpSpLocks/>
                </p:cNvGrpSpPr>
                <p:nvPr/>
              </p:nvGrpSpPr>
              <p:grpSpPr bwMode="auto">
                <a:xfrm>
                  <a:off x="0" y="1119"/>
                  <a:ext cx="661" cy="748"/>
                  <a:chOff x="0" y="1119"/>
                  <a:chExt cx="661" cy="748"/>
                </a:xfrm>
              </p:grpSpPr>
              <p:sp>
                <p:nvSpPr>
                  <p:cNvPr id="62" name="Rectangle 19"/>
                  <p:cNvSpPr>
                    <a:spLocks noChangeArrowheads="1"/>
                  </p:cNvSpPr>
                  <p:nvPr/>
                </p:nvSpPr>
                <p:spPr bwMode="auto">
                  <a:xfrm>
                    <a:off x="11" y="1119"/>
                    <a:ext cx="639" cy="748"/>
                  </a:xfrm>
                  <a:prstGeom prst="rect">
                    <a:avLst/>
                  </a:prstGeom>
                  <a:noFill/>
                  <a:ln w="9525">
                    <a:noFill/>
                    <a:miter lim="800000"/>
                    <a:headEnd/>
                    <a:tailEnd/>
                  </a:ln>
                  <a:effectLst/>
                </p:spPr>
                <p:txBody>
                  <a:bodyPr/>
                  <a:lstStyle/>
                  <a:p>
                    <a:pPr eaLnBrk="1" hangingPunct="1"/>
                    <a:r>
                      <a:rPr kumimoji="1" lang="zh-TW" altLang="en-US" sz="1600">
                        <a:solidFill>
                          <a:schemeClr val="tx1"/>
                        </a:solidFill>
                      </a:rPr>
                      <a:t>第一回合 </a:t>
                    </a:r>
                  </a:p>
                  <a:p>
                    <a:endParaRPr kumimoji="1" lang="zh-TW" altLang="en-US" sz="1600">
                      <a:solidFill>
                        <a:schemeClr val="tx1"/>
                      </a:solidFill>
                    </a:endParaRPr>
                  </a:p>
                </p:txBody>
              </p:sp>
              <p:sp>
                <p:nvSpPr>
                  <p:cNvPr id="63" name="Rectangle 20"/>
                  <p:cNvSpPr>
                    <a:spLocks noChangeArrowheads="1"/>
                  </p:cNvSpPr>
                  <p:nvPr/>
                </p:nvSpPr>
                <p:spPr bwMode="auto">
                  <a:xfrm>
                    <a:off x="0" y="1119"/>
                    <a:ext cx="661" cy="748"/>
                  </a:xfrm>
                  <a:prstGeom prst="rect">
                    <a:avLst/>
                  </a:prstGeom>
                  <a:noFill/>
                  <a:ln w="7">
                    <a:solidFill>
                      <a:srgbClr val="A0A0A0"/>
                    </a:solidFill>
                    <a:miter lim="800000"/>
                    <a:headEnd/>
                    <a:tailEnd/>
                  </a:ln>
                  <a:effectLst/>
                </p:spPr>
                <p:txBody>
                  <a:bodyPr/>
                  <a:lstStyle/>
                  <a:p>
                    <a:endParaRPr lang="zh-CN" altLang="en-US"/>
                  </a:p>
                </p:txBody>
              </p:sp>
            </p:grpSp>
            <p:grpSp>
              <p:nvGrpSpPr>
                <p:cNvPr id="17" name="Group 21"/>
                <p:cNvGrpSpPr>
                  <a:grpSpLocks/>
                </p:cNvGrpSpPr>
                <p:nvPr/>
              </p:nvGrpSpPr>
              <p:grpSpPr bwMode="auto">
                <a:xfrm>
                  <a:off x="661" y="1119"/>
                  <a:ext cx="820" cy="748"/>
                  <a:chOff x="661" y="1119"/>
                  <a:chExt cx="820" cy="748"/>
                </a:xfrm>
              </p:grpSpPr>
              <p:sp>
                <p:nvSpPr>
                  <p:cNvPr id="60" name="Rectangle 22"/>
                  <p:cNvSpPr>
                    <a:spLocks noChangeArrowheads="1"/>
                  </p:cNvSpPr>
                  <p:nvPr/>
                </p:nvSpPr>
                <p:spPr bwMode="auto">
                  <a:xfrm>
                    <a:off x="672" y="1119"/>
                    <a:ext cx="798" cy="748"/>
                  </a:xfrm>
                  <a:prstGeom prst="rect">
                    <a:avLst/>
                  </a:prstGeom>
                  <a:noFill/>
                  <a:ln w="9525">
                    <a:noFill/>
                    <a:miter lim="800000"/>
                    <a:headEnd/>
                    <a:tailEnd/>
                  </a:ln>
                  <a:effectLst/>
                </p:spPr>
                <p:txBody>
                  <a:bodyPr/>
                  <a:lstStyle/>
                  <a:p>
                    <a:pPr algn="l" eaLnBrk="1" hangingPunct="1"/>
                    <a:r>
                      <a:rPr kumimoji="1" lang="en-US" altLang="zh-TW" sz="1600" dirty="0">
                        <a:solidFill>
                          <a:schemeClr val="tx1"/>
                        </a:solidFill>
                      </a:rPr>
                      <a:t>0 ≦ t ≦ 19 </a:t>
                    </a:r>
                  </a:p>
                  <a:p>
                    <a:pPr algn="l"/>
                    <a:endParaRPr kumimoji="1" lang="zh-TW" altLang="en-US" sz="1600" dirty="0">
                      <a:solidFill>
                        <a:schemeClr val="tx1"/>
                      </a:solidFill>
                    </a:endParaRPr>
                  </a:p>
                </p:txBody>
              </p:sp>
              <p:sp>
                <p:nvSpPr>
                  <p:cNvPr id="61" name="Rectangle 23"/>
                  <p:cNvSpPr>
                    <a:spLocks noChangeArrowheads="1"/>
                  </p:cNvSpPr>
                  <p:nvPr/>
                </p:nvSpPr>
                <p:spPr bwMode="auto">
                  <a:xfrm>
                    <a:off x="661" y="1119"/>
                    <a:ext cx="820" cy="748"/>
                  </a:xfrm>
                  <a:prstGeom prst="rect">
                    <a:avLst/>
                  </a:prstGeom>
                  <a:noFill/>
                  <a:ln w="7">
                    <a:solidFill>
                      <a:srgbClr val="A0A0A0"/>
                    </a:solidFill>
                    <a:miter lim="800000"/>
                    <a:headEnd/>
                    <a:tailEnd/>
                  </a:ln>
                  <a:effectLst/>
                </p:spPr>
                <p:txBody>
                  <a:bodyPr/>
                  <a:lstStyle/>
                  <a:p>
                    <a:endParaRPr lang="zh-CN" altLang="en-US"/>
                  </a:p>
                </p:txBody>
              </p:sp>
            </p:grpSp>
            <p:grpSp>
              <p:nvGrpSpPr>
                <p:cNvPr id="18" name="Group 24"/>
                <p:cNvGrpSpPr>
                  <a:grpSpLocks/>
                </p:cNvGrpSpPr>
                <p:nvPr/>
              </p:nvGrpSpPr>
              <p:grpSpPr bwMode="auto">
                <a:xfrm>
                  <a:off x="1481" y="1119"/>
                  <a:ext cx="901" cy="748"/>
                  <a:chOff x="1481" y="1119"/>
                  <a:chExt cx="901" cy="748"/>
                </a:xfrm>
              </p:grpSpPr>
              <p:sp>
                <p:nvSpPr>
                  <p:cNvPr id="58" name="Rectangle 25"/>
                  <p:cNvSpPr>
                    <a:spLocks noChangeArrowheads="1"/>
                  </p:cNvSpPr>
                  <p:nvPr/>
                </p:nvSpPr>
                <p:spPr bwMode="auto">
                  <a:xfrm>
                    <a:off x="1492" y="1119"/>
                    <a:ext cx="879" cy="748"/>
                  </a:xfrm>
                  <a:prstGeom prst="rect">
                    <a:avLst/>
                  </a:prstGeom>
                  <a:noFill/>
                  <a:ln w="9525">
                    <a:noFill/>
                    <a:miter lim="800000"/>
                    <a:headEnd/>
                    <a:tailEnd/>
                  </a:ln>
                  <a:effectLst/>
                </p:spPr>
                <p:txBody>
                  <a:bodyPr/>
                  <a:lstStyle/>
                  <a:p>
                    <a:pPr algn="l" eaLnBrk="1" hangingPunct="1"/>
                    <a:r>
                      <a:rPr kumimoji="1" lang="en-US" altLang="zh-TW" sz="1600">
                        <a:solidFill>
                          <a:schemeClr val="tx1"/>
                        </a:solidFill>
                      </a:rPr>
                      <a:t>K</a:t>
                    </a:r>
                    <a:r>
                      <a:rPr kumimoji="1" lang="en-US" altLang="zh-TW" sz="1600" baseline="-30000">
                        <a:solidFill>
                          <a:schemeClr val="tx1"/>
                        </a:solidFill>
                      </a:rPr>
                      <a:t>1</a:t>
                    </a:r>
                    <a:r>
                      <a:rPr kumimoji="1" lang="en-US" altLang="zh-TW" sz="1600">
                        <a:solidFill>
                          <a:schemeClr val="tx1"/>
                        </a:solidFill>
                      </a:rPr>
                      <a:t> = 5A82799 </a:t>
                    </a:r>
                  </a:p>
                  <a:p>
                    <a:pPr algn="l"/>
                    <a:endParaRPr kumimoji="1" lang="zh-TW" altLang="en-US" sz="1600">
                      <a:solidFill>
                        <a:schemeClr val="tx1"/>
                      </a:solidFill>
                    </a:endParaRPr>
                  </a:p>
                </p:txBody>
              </p:sp>
              <p:sp>
                <p:nvSpPr>
                  <p:cNvPr id="59" name="Rectangle 26"/>
                  <p:cNvSpPr>
                    <a:spLocks noChangeArrowheads="1"/>
                  </p:cNvSpPr>
                  <p:nvPr/>
                </p:nvSpPr>
                <p:spPr bwMode="auto">
                  <a:xfrm>
                    <a:off x="1481" y="1119"/>
                    <a:ext cx="901" cy="748"/>
                  </a:xfrm>
                  <a:prstGeom prst="rect">
                    <a:avLst/>
                  </a:prstGeom>
                  <a:noFill/>
                  <a:ln w="7">
                    <a:solidFill>
                      <a:srgbClr val="A0A0A0"/>
                    </a:solidFill>
                    <a:miter lim="800000"/>
                    <a:headEnd/>
                    <a:tailEnd/>
                  </a:ln>
                  <a:effectLst/>
                </p:spPr>
                <p:txBody>
                  <a:bodyPr/>
                  <a:lstStyle/>
                  <a:p>
                    <a:endParaRPr lang="zh-CN" altLang="en-US"/>
                  </a:p>
                </p:txBody>
              </p:sp>
            </p:grpSp>
            <p:grpSp>
              <p:nvGrpSpPr>
                <p:cNvPr id="19" name="Group 27"/>
                <p:cNvGrpSpPr>
                  <a:grpSpLocks/>
                </p:cNvGrpSpPr>
                <p:nvPr/>
              </p:nvGrpSpPr>
              <p:grpSpPr bwMode="auto">
                <a:xfrm>
                  <a:off x="2382" y="1119"/>
                  <a:ext cx="979" cy="748"/>
                  <a:chOff x="2382" y="1119"/>
                  <a:chExt cx="979" cy="748"/>
                </a:xfrm>
              </p:grpSpPr>
              <p:sp>
                <p:nvSpPr>
                  <p:cNvPr id="56" name="Rectangle 28"/>
                  <p:cNvSpPr>
                    <a:spLocks noChangeArrowheads="1"/>
                  </p:cNvSpPr>
                  <p:nvPr/>
                </p:nvSpPr>
                <p:spPr bwMode="auto">
                  <a:xfrm>
                    <a:off x="2393" y="1119"/>
                    <a:ext cx="957" cy="748"/>
                  </a:xfrm>
                  <a:prstGeom prst="rect">
                    <a:avLst/>
                  </a:prstGeom>
                  <a:noFill/>
                  <a:ln w="9525">
                    <a:noFill/>
                    <a:miter lim="800000"/>
                    <a:headEnd/>
                    <a:tailEnd/>
                  </a:ln>
                  <a:effectLst/>
                </p:spPr>
                <p:txBody>
                  <a:bodyPr/>
                  <a:lstStyle/>
                  <a:p>
                    <a:pPr algn="l" eaLnBrk="1" hangingPunct="1"/>
                    <a:r>
                      <a:rPr kumimoji="1" lang="en-US" altLang="zh-TW" sz="1600">
                        <a:solidFill>
                          <a:schemeClr val="tx1"/>
                        </a:solidFill>
                      </a:rPr>
                      <a:t>[2</a:t>
                    </a:r>
                    <a:r>
                      <a:rPr kumimoji="1" lang="en-US" altLang="zh-TW" sz="1600" baseline="30000">
                        <a:solidFill>
                          <a:schemeClr val="tx1"/>
                        </a:solidFill>
                      </a:rPr>
                      <a:t>30</a:t>
                    </a:r>
                    <a:r>
                      <a:rPr kumimoji="1" lang="en-US" altLang="zh-TW" sz="1600">
                        <a:solidFill>
                          <a:schemeClr val="tx1"/>
                        </a:solidFill>
                      </a:rPr>
                      <a:t> × 2] </a:t>
                    </a:r>
                  </a:p>
                  <a:p>
                    <a:pPr algn="l"/>
                    <a:endParaRPr kumimoji="1" lang="zh-TW" altLang="en-US" sz="1600">
                      <a:solidFill>
                        <a:schemeClr val="tx1"/>
                      </a:solidFill>
                    </a:endParaRPr>
                  </a:p>
                </p:txBody>
              </p:sp>
              <p:sp>
                <p:nvSpPr>
                  <p:cNvPr id="57" name="Rectangle 29"/>
                  <p:cNvSpPr>
                    <a:spLocks noChangeArrowheads="1"/>
                  </p:cNvSpPr>
                  <p:nvPr/>
                </p:nvSpPr>
                <p:spPr bwMode="auto">
                  <a:xfrm>
                    <a:off x="2382" y="1119"/>
                    <a:ext cx="979" cy="748"/>
                  </a:xfrm>
                  <a:prstGeom prst="rect">
                    <a:avLst/>
                  </a:prstGeom>
                  <a:noFill/>
                  <a:ln w="7">
                    <a:solidFill>
                      <a:srgbClr val="A0A0A0"/>
                    </a:solidFill>
                    <a:miter lim="800000"/>
                    <a:headEnd/>
                    <a:tailEnd/>
                  </a:ln>
                  <a:effectLst/>
                </p:spPr>
                <p:txBody>
                  <a:bodyPr/>
                  <a:lstStyle/>
                  <a:p>
                    <a:endParaRPr lang="zh-CN" altLang="en-US"/>
                  </a:p>
                </p:txBody>
              </p:sp>
            </p:grpSp>
            <p:grpSp>
              <p:nvGrpSpPr>
                <p:cNvPr id="20" name="Group 30"/>
                <p:cNvGrpSpPr>
                  <a:grpSpLocks/>
                </p:cNvGrpSpPr>
                <p:nvPr/>
              </p:nvGrpSpPr>
              <p:grpSpPr bwMode="auto">
                <a:xfrm>
                  <a:off x="0" y="1867"/>
                  <a:ext cx="661" cy="748"/>
                  <a:chOff x="0" y="1867"/>
                  <a:chExt cx="661" cy="748"/>
                </a:xfrm>
              </p:grpSpPr>
              <p:sp>
                <p:nvSpPr>
                  <p:cNvPr id="54" name="Rectangle 31"/>
                  <p:cNvSpPr>
                    <a:spLocks noChangeArrowheads="1"/>
                  </p:cNvSpPr>
                  <p:nvPr/>
                </p:nvSpPr>
                <p:spPr bwMode="auto">
                  <a:xfrm>
                    <a:off x="11" y="1867"/>
                    <a:ext cx="639" cy="748"/>
                  </a:xfrm>
                  <a:prstGeom prst="rect">
                    <a:avLst/>
                  </a:prstGeom>
                  <a:noFill/>
                  <a:ln w="9525">
                    <a:noFill/>
                    <a:miter lim="800000"/>
                    <a:headEnd/>
                    <a:tailEnd/>
                  </a:ln>
                  <a:effectLst/>
                </p:spPr>
                <p:txBody>
                  <a:bodyPr/>
                  <a:lstStyle/>
                  <a:p>
                    <a:pPr eaLnBrk="1" hangingPunct="1"/>
                    <a:r>
                      <a:rPr kumimoji="1" lang="zh-TW" altLang="en-US" sz="1600">
                        <a:solidFill>
                          <a:schemeClr val="tx1"/>
                        </a:solidFill>
                      </a:rPr>
                      <a:t>第二回合 </a:t>
                    </a:r>
                  </a:p>
                  <a:p>
                    <a:endParaRPr kumimoji="1" lang="zh-TW" altLang="en-US" sz="1600">
                      <a:solidFill>
                        <a:schemeClr val="tx1"/>
                      </a:solidFill>
                    </a:endParaRPr>
                  </a:p>
                </p:txBody>
              </p:sp>
              <p:sp>
                <p:nvSpPr>
                  <p:cNvPr id="55" name="Rectangle 32"/>
                  <p:cNvSpPr>
                    <a:spLocks noChangeArrowheads="1"/>
                  </p:cNvSpPr>
                  <p:nvPr/>
                </p:nvSpPr>
                <p:spPr bwMode="auto">
                  <a:xfrm>
                    <a:off x="0" y="1867"/>
                    <a:ext cx="661" cy="748"/>
                  </a:xfrm>
                  <a:prstGeom prst="rect">
                    <a:avLst/>
                  </a:prstGeom>
                  <a:noFill/>
                  <a:ln w="7">
                    <a:solidFill>
                      <a:srgbClr val="A0A0A0"/>
                    </a:solidFill>
                    <a:miter lim="800000"/>
                    <a:headEnd/>
                    <a:tailEnd/>
                  </a:ln>
                  <a:effectLst/>
                </p:spPr>
                <p:txBody>
                  <a:bodyPr/>
                  <a:lstStyle/>
                  <a:p>
                    <a:endParaRPr lang="zh-CN" altLang="en-US"/>
                  </a:p>
                </p:txBody>
              </p:sp>
            </p:grpSp>
            <p:grpSp>
              <p:nvGrpSpPr>
                <p:cNvPr id="21" name="Group 33"/>
                <p:cNvGrpSpPr>
                  <a:grpSpLocks/>
                </p:cNvGrpSpPr>
                <p:nvPr/>
              </p:nvGrpSpPr>
              <p:grpSpPr bwMode="auto">
                <a:xfrm>
                  <a:off x="661" y="1867"/>
                  <a:ext cx="820" cy="748"/>
                  <a:chOff x="661" y="1867"/>
                  <a:chExt cx="820" cy="748"/>
                </a:xfrm>
              </p:grpSpPr>
              <p:sp>
                <p:nvSpPr>
                  <p:cNvPr id="52" name="Rectangle 34"/>
                  <p:cNvSpPr>
                    <a:spLocks noChangeArrowheads="1"/>
                  </p:cNvSpPr>
                  <p:nvPr/>
                </p:nvSpPr>
                <p:spPr bwMode="auto">
                  <a:xfrm>
                    <a:off x="672" y="1867"/>
                    <a:ext cx="798" cy="748"/>
                  </a:xfrm>
                  <a:prstGeom prst="rect">
                    <a:avLst/>
                  </a:prstGeom>
                  <a:noFill/>
                  <a:ln w="9525">
                    <a:noFill/>
                    <a:miter lim="800000"/>
                    <a:headEnd/>
                    <a:tailEnd/>
                  </a:ln>
                  <a:effectLst/>
                </p:spPr>
                <p:txBody>
                  <a:bodyPr/>
                  <a:lstStyle/>
                  <a:p>
                    <a:pPr algn="l" eaLnBrk="1" hangingPunct="1"/>
                    <a:r>
                      <a:rPr kumimoji="1" lang="en-US" altLang="zh-TW" sz="1600">
                        <a:solidFill>
                          <a:schemeClr val="tx1"/>
                        </a:solidFill>
                      </a:rPr>
                      <a:t>20 ≦ t ≦ 39 </a:t>
                    </a:r>
                  </a:p>
                  <a:p>
                    <a:pPr algn="l"/>
                    <a:endParaRPr kumimoji="1" lang="zh-TW" altLang="en-US" sz="1600">
                      <a:solidFill>
                        <a:schemeClr val="tx1"/>
                      </a:solidFill>
                    </a:endParaRPr>
                  </a:p>
                </p:txBody>
              </p:sp>
              <p:sp>
                <p:nvSpPr>
                  <p:cNvPr id="53" name="Rectangle 35"/>
                  <p:cNvSpPr>
                    <a:spLocks noChangeArrowheads="1"/>
                  </p:cNvSpPr>
                  <p:nvPr/>
                </p:nvSpPr>
                <p:spPr bwMode="auto">
                  <a:xfrm>
                    <a:off x="661" y="1867"/>
                    <a:ext cx="820" cy="748"/>
                  </a:xfrm>
                  <a:prstGeom prst="rect">
                    <a:avLst/>
                  </a:prstGeom>
                  <a:noFill/>
                  <a:ln w="7">
                    <a:solidFill>
                      <a:srgbClr val="A0A0A0"/>
                    </a:solidFill>
                    <a:miter lim="800000"/>
                    <a:headEnd/>
                    <a:tailEnd/>
                  </a:ln>
                  <a:effectLst/>
                </p:spPr>
                <p:txBody>
                  <a:bodyPr/>
                  <a:lstStyle/>
                  <a:p>
                    <a:endParaRPr lang="zh-CN" altLang="en-US"/>
                  </a:p>
                </p:txBody>
              </p:sp>
            </p:grpSp>
            <p:grpSp>
              <p:nvGrpSpPr>
                <p:cNvPr id="22" name="Group 36"/>
                <p:cNvGrpSpPr>
                  <a:grpSpLocks/>
                </p:cNvGrpSpPr>
                <p:nvPr/>
              </p:nvGrpSpPr>
              <p:grpSpPr bwMode="auto">
                <a:xfrm>
                  <a:off x="1481" y="1867"/>
                  <a:ext cx="901" cy="748"/>
                  <a:chOff x="1481" y="1867"/>
                  <a:chExt cx="901" cy="748"/>
                </a:xfrm>
              </p:grpSpPr>
              <p:sp>
                <p:nvSpPr>
                  <p:cNvPr id="50" name="Rectangle 37"/>
                  <p:cNvSpPr>
                    <a:spLocks noChangeArrowheads="1"/>
                  </p:cNvSpPr>
                  <p:nvPr/>
                </p:nvSpPr>
                <p:spPr bwMode="auto">
                  <a:xfrm>
                    <a:off x="1492" y="1867"/>
                    <a:ext cx="879" cy="748"/>
                  </a:xfrm>
                  <a:prstGeom prst="rect">
                    <a:avLst/>
                  </a:prstGeom>
                  <a:noFill/>
                  <a:ln w="9525">
                    <a:noFill/>
                    <a:miter lim="800000"/>
                    <a:headEnd/>
                    <a:tailEnd/>
                  </a:ln>
                  <a:effectLst/>
                </p:spPr>
                <p:txBody>
                  <a:bodyPr/>
                  <a:lstStyle/>
                  <a:p>
                    <a:pPr algn="l" eaLnBrk="1" hangingPunct="1"/>
                    <a:r>
                      <a:rPr kumimoji="1" lang="en-US" altLang="zh-TW" sz="1600">
                        <a:solidFill>
                          <a:schemeClr val="tx1"/>
                        </a:solidFill>
                      </a:rPr>
                      <a:t>K</a:t>
                    </a:r>
                    <a:r>
                      <a:rPr kumimoji="1" lang="en-US" altLang="zh-TW" sz="1600" baseline="-30000">
                        <a:solidFill>
                          <a:schemeClr val="tx1"/>
                        </a:solidFill>
                      </a:rPr>
                      <a:t>2</a:t>
                    </a:r>
                    <a:r>
                      <a:rPr kumimoji="1" lang="en-US" altLang="zh-TW" sz="1600">
                        <a:solidFill>
                          <a:schemeClr val="tx1"/>
                        </a:solidFill>
                      </a:rPr>
                      <a:t> = 6ED9EBA1 </a:t>
                    </a:r>
                  </a:p>
                  <a:p>
                    <a:pPr algn="l"/>
                    <a:endParaRPr kumimoji="1" lang="zh-TW" altLang="en-US" sz="1600">
                      <a:solidFill>
                        <a:schemeClr val="tx1"/>
                      </a:solidFill>
                    </a:endParaRPr>
                  </a:p>
                </p:txBody>
              </p:sp>
              <p:sp>
                <p:nvSpPr>
                  <p:cNvPr id="51" name="Rectangle 38"/>
                  <p:cNvSpPr>
                    <a:spLocks noChangeArrowheads="1"/>
                  </p:cNvSpPr>
                  <p:nvPr/>
                </p:nvSpPr>
                <p:spPr bwMode="auto">
                  <a:xfrm>
                    <a:off x="1481" y="1867"/>
                    <a:ext cx="901" cy="748"/>
                  </a:xfrm>
                  <a:prstGeom prst="rect">
                    <a:avLst/>
                  </a:prstGeom>
                  <a:noFill/>
                  <a:ln w="7">
                    <a:solidFill>
                      <a:srgbClr val="A0A0A0"/>
                    </a:solidFill>
                    <a:miter lim="800000"/>
                    <a:headEnd/>
                    <a:tailEnd/>
                  </a:ln>
                  <a:effectLst/>
                </p:spPr>
                <p:txBody>
                  <a:bodyPr/>
                  <a:lstStyle/>
                  <a:p>
                    <a:endParaRPr lang="zh-CN" altLang="en-US"/>
                  </a:p>
                </p:txBody>
              </p:sp>
            </p:grpSp>
            <p:grpSp>
              <p:nvGrpSpPr>
                <p:cNvPr id="23" name="Group 39"/>
                <p:cNvGrpSpPr>
                  <a:grpSpLocks/>
                </p:cNvGrpSpPr>
                <p:nvPr/>
              </p:nvGrpSpPr>
              <p:grpSpPr bwMode="auto">
                <a:xfrm>
                  <a:off x="2382" y="1867"/>
                  <a:ext cx="979" cy="748"/>
                  <a:chOff x="2382" y="1867"/>
                  <a:chExt cx="979" cy="748"/>
                </a:xfrm>
              </p:grpSpPr>
              <p:sp>
                <p:nvSpPr>
                  <p:cNvPr id="48" name="Rectangle 40"/>
                  <p:cNvSpPr>
                    <a:spLocks noChangeArrowheads="1"/>
                  </p:cNvSpPr>
                  <p:nvPr/>
                </p:nvSpPr>
                <p:spPr bwMode="auto">
                  <a:xfrm>
                    <a:off x="2393" y="1867"/>
                    <a:ext cx="957" cy="748"/>
                  </a:xfrm>
                  <a:prstGeom prst="rect">
                    <a:avLst/>
                  </a:prstGeom>
                  <a:noFill/>
                  <a:ln w="9525">
                    <a:noFill/>
                    <a:miter lim="800000"/>
                    <a:headEnd/>
                    <a:tailEnd/>
                  </a:ln>
                  <a:effectLst/>
                </p:spPr>
                <p:txBody>
                  <a:bodyPr/>
                  <a:lstStyle/>
                  <a:p>
                    <a:pPr algn="l" eaLnBrk="1" hangingPunct="1"/>
                    <a:r>
                      <a:rPr kumimoji="1" lang="en-US" altLang="zh-TW" sz="1600">
                        <a:solidFill>
                          <a:schemeClr val="tx1"/>
                        </a:solidFill>
                      </a:rPr>
                      <a:t>[2</a:t>
                    </a:r>
                    <a:r>
                      <a:rPr kumimoji="1" lang="en-US" altLang="zh-TW" sz="1600" baseline="30000">
                        <a:solidFill>
                          <a:schemeClr val="tx1"/>
                        </a:solidFill>
                      </a:rPr>
                      <a:t>30</a:t>
                    </a:r>
                    <a:r>
                      <a:rPr kumimoji="1" lang="en-US" altLang="zh-TW" sz="1600">
                        <a:solidFill>
                          <a:schemeClr val="tx1"/>
                        </a:solidFill>
                      </a:rPr>
                      <a:t> × 3] </a:t>
                    </a:r>
                  </a:p>
                  <a:p>
                    <a:pPr algn="l"/>
                    <a:endParaRPr kumimoji="1" lang="zh-TW" altLang="en-US" sz="1600">
                      <a:solidFill>
                        <a:schemeClr val="tx1"/>
                      </a:solidFill>
                    </a:endParaRPr>
                  </a:p>
                </p:txBody>
              </p:sp>
              <p:sp>
                <p:nvSpPr>
                  <p:cNvPr id="49" name="Rectangle 41"/>
                  <p:cNvSpPr>
                    <a:spLocks noChangeArrowheads="1"/>
                  </p:cNvSpPr>
                  <p:nvPr/>
                </p:nvSpPr>
                <p:spPr bwMode="auto">
                  <a:xfrm>
                    <a:off x="2382" y="1867"/>
                    <a:ext cx="979" cy="748"/>
                  </a:xfrm>
                  <a:prstGeom prst="rect">
                    <a:avLst/>
                  </a:prstGeom>
                  <a:noFill/>
                  <a:ln w="7">
                    <a:solidFill>
                      <a:srgbClr val="A0A0A0"/>
                    </a:solidFill>
                    <a:miter lim="800000"/>
                    <a:headEnd/>
                    <a:tailEnd/>
                  </a:ln>
                  <a:effectLst/>
                </p:spPr>
                <p:txBody>
                  <a:bodyPr/>
                  <a:lstStyle/>
                  <a:p>
                    <a:endParaRPr lang="zh-CN" altLang="en-US"/>
                  </a:p>
                </p:txBody>
              </p:sp>
            </p:grpSp>
            <p:grpSp>
              <p:nvGrpSpPr>
                <p:cNvPr id="24" name="Group 42"/>
                <p:cNvGrpSpPr>
                  <a:grpSpLocks/>
                </p:cNvGrpSpPr>
                <p:nvPr/>
              </p:nvGrpSpPr>
              <p:grpSpPr bwMode="auto">
                <a:xfrm>
                  <a:off x="0" y="2615"/>
                  <a:ext cx="661" cy="748"/>
                  <a:chOff x="0" y="2615"/>
                  <a:chExt cx="661" cy="748"/>
                </a:xfrm>
              </p:grpSpPr>
              <p:sp>
                <p:nvSpPr>
                  <p:cNvPr id="46" name="Rectangle 43"/>
                  <p:cNvSpPr>
                    <a:spLocks noChangeArrowheads="1"/>
                  </p:cNvSpPr>
                  <p:nvPr/>
                </p:nvSpPr>
                <p:spPr bwMode="auto">
                  <a:xfrm>
                    <a:off x="11" y="2615"/>
                    <a:ext cx="639" cy="748"/>
                  </a:xfrm>
                  <a:prstGeom prst="rect">
                    <a:avLst/>
                  </a:prstGeom>
                  <a:noFill/>
                  <a:ln w="9525">
                    <a:noFill/>
                    <a:miter lim="800000"/>
                    <a:headEnd/>
                    <a:tailEnd/>
                  </a:ln>
                  <a:effectLst/>
                </p:spPr>
                <p:txBody>
                  <a:bodyPr/>
                  <a:lstStyle/>
                  <a:p>
                    <a:pPr eaLnBrk="1" hangingPunct="1"/>
                    <a:r>
                      <a:rPr kumimoji="1" lang="zh-TW" altLang="en-US" sz="1600">
                        <a:solidFill>
                          <a:schemeClr val="tx1"/>
                        </a:solidFill>
                      </a:rPr>
                      <a:t>第三回合 </a:t>
                    </a:r>
                  </a:p>
                  <a:p>
                    <a:endParaRPr kumimoji="1" lang="zh-TW" altLang="en-US" sz="1600">
                      <a:solidFill>
                        <a:schemeClr val="tx1"/>
                      </a:solidFill>
                    </a:endParaRPr>
                  </a:p>
                </p:txBody>
              </p:sp>
              <p:sp>
                <p:nvSpPr>
                  <p:cNvPr id="47" name="Rectangle 44"/>
                  <p:cNvSpPr>
                    <a:spLocks noChangeArrowheads="1"/>
                  </p:cNvSpPr>
                  <p:nvPr/>
                </p:nvSpPr>
                <p:spPr bwMode="auto">
                  <a:xfrm>
                    <a:off x="0" y="2615"/>
                    <a:ext cx="661" cy="748"/>
                  </a:xfrm>
                  <a:prstGeom prst="rect">
                    <a:avLst/>
                  </a:prstGeom>
                  <a:noFill/>
                  <a:ln w="7">
                    <a:solidFill>
                      <a:srgbClr val="A0A0A0"/>
                    </a:solidFill>
                    <a:miter lim="800000"/>
                    <a:headEnd/>
                    <a:tailEnd/>
                  </a:ln>
                  <a:effectLst/>
                </p:spPr>
                <p:txBody>
                  <a:bodyPr/>
                  <a:lstStyle/>
                  <a:p>
                    <a:endParaRPr lang="zh-CN" altLang="en-US"/>
                  </a:p>
                </p:txBody>
              </p:sp>
            </p:grpSp>
            <p:grpSp>
              <p:nvGrpSpPr>
                <p:cNvPr id="25" name="Group 45"/>
                <p:cNvGrpSpPr>
                  <a:grpSpLocks/>
                </p:cNvGrpSpPr>
                <p:nvPr/>
              </p:nvGrpSpPr>
              <p:grpSpPr bwMode="auto">
                <a:xfrm>
                  <a:off x="661" y="2615"/>
                  <a:ext cx="820" cy="748"/>
                  <a:chOff x="661" y="2615"/>
                  <a:chExt cx="820" cy="748"/>
                </a:xfrm>
              </p:grpSpPr>
              <p:sp>
                <p:nvSpPr>
                  <p:cNvPr id="44" name="Rectangle 46"/>
                  <p:cNvSpPr>
                    <a:spLocks noChangeArrowheads="1"/>
                  </p:cNvSpPr>
                  <p:nvPr/>
                </p:nvSpPr>
                <p:spPr bwMode="auto">
                  <a:xfrm>
                    <a:off x="672" y="2615"/>
                    <a:ext cx="798" cy="748"/>
                  </a:xfrm>
                  <a:prstGeom prst="rect">
                    <a:avLst/>
                  </a:prstGeom>
                  <a:noFill/>
                  <a:ln w="9525">
                    <a:noFill/>
                    <a:miter lim="800000"/>
                    <a:headEnd/>
                    <a:tailEnd/>
                  </a:ln>
                  <a:effectLst/>
                </p:spPr>
                <p:txBody>
                  <a:bodyPr/>
                  <a:lstStyle/>
                  <a:p>
                    <a:pPr algn="l" eaLnBrk="1" hangingPunct="1"/>
                    <a:r>
                      <a:rPr kumimoji="1" lang="en-US" altLang="zh-TW" sz="1600">
                        <a:solidFill>
                          <a:schemeClr val="tx1"/>
                        </a:solidFill>
                      </a:rPr>
                      <a:t>40 ≦ t ≦ 59 </a:t>
                    </a:r>
                  </a:p>
                  <a:p>
                    <a:pPr algn="l"/>
                    <a:endParaRPr kumimoji="1" lang="zh-TW" altLang="en-US" sz="1600">
                      <a:solidFill>
                        <a:schemeClr val="tx1"/>
                      </a:solidFill>
                    </a:endParaRPr>
                  </a:p>
                </p:txBody>
              </p:sp>
              <p:sp>
                <p:nvSpPr>
                  <p:cNvPr id="45" name="Rectangle 47"/>
                  <p:cNvSpPr>
                    <a:spLocks noChangeArrowheads="1"/>
                  </p:cNvSpPr>
                  <p:nvPr/>
                </p:nvSpPr>
                <p:spPr bwMode="auto">
                  <a:xfrm>
                    <a:off x="661" y="2615"/>
                    <a:ext cx="820" cy="748"/>
                  </a:xfrm>
                  <a:prstGeom prst="rect">
                    <a:avLst/>
                  </a:prstGeom>
                  <a:noFill/>
                  <a:ln w="7">
                    <a:solidFill>
                      <a:srgbClr val="A0A0A0"/>
                    </a:solidFill>
                    <a:miter lim="800000"/>
                    <a:headEnd/>
                    <a:tailEnd/>
                  </a:ln>
                  <a:effectLst/>
                </p:spPr>
                <p:txBody>
                  <a:bodyPr/>
                  <a:lstStyle/>
                  <a:p>
                    <a:endParaRPr lang="zh-CN" altLang="en-US"/>
                  </a:p>
                </p:txBody>
              </p:sp>
            </p:grpSp>
            <p:grpSp>
              <p:nvGrpSpPr>
                <p:cNvPr id="26" name="Group 48"/>
                <p:cNvGrpSpPr>
                  <a:grpSpLocks/>
                </p:cNvGrpSpPr>
                <p:nvPr/>
              </p:nvGrpSpPr>
              <p:grpSpPr bwMode="auto">
                <a:xfrm>
                  <a:off x="1481" y="2615"/>
                  <a:ext cx="901" cy="748"/>
                  <a:chOff x="1481" y="2615"/>
                  <a:chExt cx="901" cy="748"/>
                </a:xfrm>
              </p:grpSpPr>
              <p:sp>
                <p:nvSpPr>
                  <p:cNvPr id="42" name="Rectangle 49"/>
                  <p:cNvSpPr>
                    <a:spLocks noChangeArrowheads="1"/>
                  </p:cNvSpPr>
                  <p:nvPr/>
                </p:nvSpPr>
                <p:spPr bwMode="auto">
                  <a:xfrm>
                    <a:off x="1492" y="2615"/>
                    <a:ext cx="879" cy="748"/>
                  </a:xfrm>
                  <a:prstGeom prst="rect">
                    <a:avLst/>
                  </a:prstGeom>
                  <a:noFill/>
                  <a:ln w="9525">
                    <a:noFill/>
                    <a:miter lim="800000"/>
                    <a:headEnd/>
                    <a:tailEnd/>
                  </a:ln>
                  <a:effectLst/>
                </p:spPr>
                <p:txBody>
                  <a:bodyPr/>
                  <a:lstStyle/>
                  <a:p>
                    <a:pPr algn="l" eaLnBrk="1" hangingPunct="1"/>
                    <a:r>
                      <a:rPr kumimoji="1" lang="en-US" altLang="zh-TW" sz="1600">
                        <a:solidFill>
                          <a:schemeClr val="tx1"/>
                        </a:solidFill>
                      </a:rPr>
                      <a:t>K</a:t>
                    </a:r>
                    <a:r>
                      <a:rPr kumimoji="1" lang="en-US" altLang="zh-TW" sz="1600" baseline="-30000">
                        <a:solidFill>
                          <a:schemeClr val="tx1"/>
                        </a:solidFill>
                      </a:rPr>
                      <a:t>3</a:t>
                    </a:r>
                    <a:r>
                      <a:rPr kumimoji="1" lang="en-US" altLang="zh-TW" sz="1600">
                        <a:solidFill>
                          <a:schemeClr val="tx1"/>
                        </a:solidFill>
                      </a:rPr>
                      <a:t> = 8F1BBCDC </a:t>
                    </a:r>
                  </a:p>
                  <a:p>
                    <a:pPr algn="l"/>
                    <a:endParaRPr kumimoji="1" lang="zh-TW" altLang="en-US" sz="1600">
                      <a:solidFill>
                        <a:schemeClr val="tx1"/>
                      </a:solidFill>
                    </a:endParaRPr>
                  </a:p>
                </p:txBody>
              </p:sp>
              <p:sp>
                <p:nvSpPr>
                  <p:cNvPr id="43" name="Rectangle 50"/>
                  <p:cNvSpPr>
                    <a:spLocks noChangeArrowheads="1"/>
                  </p:cNvSpPr>
                  <p:nvPr/>
                </p:nvSpPr>
                <p:spPr bwMode="auto">
                  <a:xfrm>
                    <a:off x="1481" y="2615"/>
                    <a:ext cx="901" cy="748"/>
                  </a:xfrm>
                  <a:prstGeom prst="rect">
                    <a:avLst/>
                  </a:prstGeom>
                  <a:noFill/>
                  <a:ln w="7">
                    <a:solidFill>
                      <a:srgbClr val="A0A0A0"/>
                    </a:solidFill>
                    <a:miter lim="800000"/>
                    <a:headEnd/>
                    <a:tailEnd/>
                  </a:ln>
                  <a:effectLst/>
                </p:spPr>
                <p:txBody>
                  <a:bodyPr/>
                  <a:lstStyle/>
                  <a:p>
                    <a:endParaRPr lang="zh-CN" altLang="en-US"/>
                  </a:p>
                </p:txBody>
              </p:sp>
            </p:grpSp>
            <p:grpSp>
              <p:nvGrpSpPr>
                <p:cNvPr id="27" name="Group 51"/>
                <p:cNvGrpSpPr>
                  <a:grpSpLocks/>
                </p:cNvGrpSpPr>
                <p:nvPr/>
              </p:nvGrpSpPr>
              <p:grpSpPr bwMode="auto">
                <a:xfrm>
                  <a:off x="2382" y="2615"/>
                  <a:ext cx="979" cy="748"/>
                  <a:chOff x="2382" y="2615"/>
                  <a:chExt cx="979" cy="748"/>
                </a:xfrm>
              </p:grpSpPr>
              <p:sp>
                <p:nvSpPr>
                  <p:cNvPr id="40" name="Rectangle 52"/>
                  <p:cNvSpPr>
                    <a:spLocks noChangeArrowheads="1"/>
                  </p:cNvSpPr>
                  <p:nvPr/>
                </p:nvSpPr>
                <p:spPr bwMode="auto">
                  <a:xfrm>
                    <a:off x="2393" y="2615"/>
                    <a:ext cx="957" cy="748"/>
                  </a:xfrm>
                  <a:prstGeom prst="rect">
                    <a:avLst/>
                  </a:prstGeom>
                  <a:noFill/>
                  <a:ln w="9525">
                    <a:noFill/>
                    <a:miter lim="800000"/>
                    <a:headEnd/>
                    <a:tailEnd/>
                  </a:ln>
                  <a:effectLst/>
                </p:spPr>
                <p:txBody>
                  <a:bodyPr/>
                  <a:lstStyle/>
                  <a:p>
                    <a:pPr algn="l" eaLnBrk="1" hangingPunct="1"/>
                    <a:r>
                      <a:rPr kumimoji="1" lang="en-US" altLang="zh-TW" sz="1600">
                        <a:solidFill>
                          <a:schemeClr val="tx1"/>
                        </a:solidFill>
                      </a:rPr>
                      <a:t>[2</a:t>
                    </a:r>
                    <a:r>
                      <a:rPr kumimoji="1" lang="en-US" altLang="zh-TW" sz="1600" baseline="30000">
                        <a:solidFill>
                          <a:schemeClr val="tx1"/>
                        </a:solidFill>
                      </a:rPr>
                      <a:t>30</a:t>
                    </a:r>
                    <a:r>
                      <a:rPr kumimoji="1" lang="en-US" altLang="zh-TW" sz="1600">
                        <a:solidFill>
                          <a:schemeClr val="tx1"/>
                        </a:solidFill>
                      </a:rPr>
                      <a:t> × 5] </a:t>
                    </a:r>
                  </a:p>
                  <a:p>
                    <a:pPr algn="l"/>
                    <a:endParaRPr kumimoji="1" lang="zh-TW" altLang="en-US" sz="1600">
                      <a:solidFill>
                        <a:schemeClr val="tx1"/>
                      </a:solidFill>
                    </a:endParaRPr>
                  </a:p>
                </p:txBody>
              </p:sp>
              <p:sp>
                <p:nvSpPr>
                  <p:cNvPr id="41" name="Rectangle 53"/>
                  <p:cNvSpPr>
                    <a:spLocks noChangeArrowheads="1"/>
                  </p:cNvSpPr>
                  <p:nvPr/>
                </p:nvSpPr>
                <p:spPr bwMode="auto">
                  <a:xfrm>
                    <a:off x="2382" y="2615"/>
                    <a:ext cx="979" cy="748"/>
                  </a:xfrm>
                  <a:prstGeom prst="rect">
                    <a:avLst/>
                  </a:prstGeom>
                  <a:noFill/>
                  <a:ln w="7">
                    <a:solidFill>
                      <a:srgbClr val="A0A0A0"/>
                    </a:solidFill>
                    <a:miter lim="800000"/>
                    <a:headEnd/>
                    <a:tailEnd/>
                  </a:ln>
                  <a:effectLst/>
                </p:spPr>
                <p:txBody>
                  <a:bodyPr/>
                  <a:lstStyle/>
                  <a:p>
                    <a:endParaRPr lang="zh-CN" altLang="en-US"/>
                  </a:p>
                </p:txBody>
              </p:sp>
            </p:grpSp>
            <p:grpSp>
              <p:nvGrpSpPr>
                <p:cNvPr id="28" name="Group 54"/>
                <p:cNvGrpSpPr>
                  <a:grpSpLocks/>
                </p:cNvGrpSpPr>
                <p:nvPr/>
              </p:nvGrpSpPr>
              <p:grpSpPr bwMode="auto">
                <a:xfrm>
                  <a:off x="0" y="3363"/>
                  <a:ext cx="661" cy="748"/>
                  <a:chOff x="0" y="3363"/>
                  <a:chExt cx="661" cy="748"/>
                </a:xfrm>
              </p:grpSpPr>
              <p:sp>
                <p:nvSpPr>
                  <p:cNvPr id="38" name="Rectangle 55"/>
                  <p:cNvSpPr>
                    <a:spLocks noChangeArrowheads="1"/>
                  </p:cNvSpPr>
                  <p:nvPr/>
                </p:nvSpPr>
                <p:spPr bwMode="auto">
                  <a:xfrm>
                    <a:off x="11" y="3363"/>
                    <a:ext cx="639" cy="748"/>
                  </a:xfrm>
                  <a:prstGeom prst="rect">
                    <a:avLst/>
                  </a:prstGeom>
                  <a:noFill/>
                  <a:ln w="9525">
                    <a:noFill/>
                    <a:miter lim="800000"/>
                    <a:headEnd/>
                    <a:tailEnd/>
                  </a:ln>
                  <a:effectLst/>
                </p:spPr>
                <p:txBody>
                  <a:bodyPr/>
                  <a:lstStyle/>
                  <a:p>
                    <a:pPr eaLnBrk="1" hangingPunct="1"/>
                    <a:r>
                      <a:rPr kumimoji="1" lang="zh-TW" altLang="en-US" sz="1600">
                        <a:solidFill>
                          <a:schemeClr val="tx1"/>
                        </a:solidFill>
                      </a:rPr>
                      <a:t>第四回合 </a:t>
                    </a:r>
                  </a:p>
                  <a:p>
                    <a:endParaRPr kumimoji="1" lang="zh-TW" altLang="en-US" sz="1600">
                      <a:solidFill>
                        <a:schemeClr val="tx1"/>
                      </a:solidFill>
                    </a:endParaRPr>
                  </a:p>
                </p:txBody>
              </p:sp>
              <p:sp>
                <p:nvSpPr>
                  <p:cNvPr id="39" name="Rectangle 56"/>
                  <p:cNvSpPr>
                    <a:spLocks noChangeArrowheads="1"/>
                  </p:cNvSpPr>
                  <p:nvPr/>
                </p:nvSpPr>
                <p:spPr bwMode="auto">
                  <a:xfrm>
                    <a:off x="0" y="3363"/>
                    <a:ext cx="661" cy="748"/>
                  </a:xfrm>
                  <a:prstGeom prst="rect">
                    <a:avLst/>
                  </a:prstGeom>
                  <a:noFill/>
                  <a:ln w="7">
                    <a:solidFill>
                      <a:srgbClr val="A0A0A0"/>
                    </a:solidFill>
                    <a:miter lim="800000"/>
                    <a:headEnd/>
                    <a:tailEnd/>
                  </a:ln>
                  <a:effectLst/>
                </p:spPr>
                <p:txBody>
                  <a:bodyPr/>
                  <a:lstStyle/>
                  <a:p>
                    <a:endParaRPr lang="zh-CN" altLang="en-US"/>
                  </a:p>
                </p:txBody>
              </p:sp>
            </p:grpSp>
            <p:grpSp>
              <p:nvGrpSpPr>
                <p:cNvPr id="29" name="Group 57"/>
                <p:cNvGrpSpPr>
                  <a:grpSpLocks/>
                </p:cNvGrpSpPr>
                <p:nvPr/>
              </p:nvGrpSpPr>
              <p:grpSpPr bwMode="auto">
                <a:xfrm>
                  <a:off x="661" y="3363"/>
                  <a:ext cx="820" cy="748"/>
                  <a:chOff x="661" y="3363"/>
                  <a:chExt cx="820" cy="748"/>
                </a:xfrm>
              </p:grpSpPr>
              <p:sp>
                <p:nvSpPr>
                  <p:cNvPr id="36" name="Rectangle 58"/>
                  <p:cNvSpPr>
                    <a:spLocks noChangeArrowheads="1"/>
                  </p:cNvSpPr>
                  <p:nvPr/>
                </p:nvSpPr>
                <p:spPr bwMode="auto">
                  <a:xfrm>
                    <a:off x="672" y="3363"/>
                    <a:ext cx="798" cy="748"/>
                  </a:xfrm>
                  <a:prstGeom prst="rect">
                    <a:avLst/>
                  </a:prstGeom>
                  <a:noFill/>
                  <a:ln w="9525">
                    <a:noFill/>
                    <a:miter lim="800000"/>
                    <a:headEnd/>
                    <a:tailEnd/>
                  </a:ln>
                  <a:effectLst/>
                </p:spPr>
                <p:txBody>
                  <a:bodyPr/>
                  <a:lstStyle/>
                  <a:p>
                    <a:pPr algn="l" eaLnBrk="1" hangingPunct="1"/>
                    <a:r>
                      <a:rPr kumimoji="1" lang="en-US" altLang="zh-TW" sz="1600">
                        <a:solidFill>
                          <a:schemeClr val="tx1"/>
                        </a:solidFill>
                      </a:rPr>
                      <a:t>60 ≦ t ≦ 79 </a:t>
                    </a:r>
                  </a:p>
                  <a:p>
                    <a:pPr algn="l"/>
                    <a:endParaRPr kumimoji="1" lang="zh-TW" altLang="en-US" sz="1600">
                      <a:solidFill>
                        <a:schemeClr val="tx1"/>
                      </a:solidFill>
                    </a:endParaRPr>
                  </a:p>
                </p:txBody>
              </p:sp>
              <p:sp>
                <p:nvSpPr>
                  <p:cNvPr id="37" name="Rectangle 59"/>
                  <p:cNvSpPr>
                    <a:spLocks noChangeArrowheads="1"/>
                  </p:cNvSpPr>
                  <p:nvPr/>
                </p:nvSpPr>
                <p:spPr bwMode="auto">
                  <a:xfrm>
                    <a:off x="661" y="3363"/>
                    <a:ext cx="820" cy="748"/>
                  </a:xfrm>
                  <a:prstGeom prst="rect">
                    <a:avLst/>
                  </a:prstGeom>
                  <a:noFill/>
                  <a:ln w="7">
                    <a:solidFill>
                      <a:srgbClr val="A0A0A0"/>
                    </a:solidFill>
                    <a:miter lim="800000"/>
                    <a:headEnd/>
                    <a:tailEnd/>
                  </a:ln>
                  <a:effectLst/>
                </p:spPr>
                <p:txBody>
                  <a:bodyPr/>
                  <a:lstStyle/>
                  <a:p>
                    <a:endParaRPr lang="zh-CN" altLang="en-US"/>
                  </a:p>
                </p:txBody>
              </p:sp>
            </p:grpSp>
            <p:grpSp>
              <p:nvGrpSpPr>
                <p:cNvPr id="30" name="Group 60"/>
                <p:cNvGrpSpPr>
                  <a:grpSpLocks/>
                </p:cNvGrpSpPr>
                <p:nvPr/>
              </p:nvGrpSpPr>
              <p:grpSpPr bwMode="auto">
                <a:xfrm>
                  <a:off x="1481" y="3363"/>
                  <a:ext cx="901" cy="748"/>
                  <a:chOff x="1481" y="3363"/>
                  <a:chExt cx="901" cy="748"/>
                </a:xfrm>
              </p:grpSpPr>
              <p:sp>
                <p:nvSpPr>
                  <p:cNvPr id="34" name="Rectangle 61"/>
                  <p:cNvSpPr>
                    <a:spLocks noChangeArrowheads="1"/>
                  </p:cNvSpPr>
                  <p:nvPr/>
                </p:nvSpPr>
                <p:spPr bwMode="auto">
                  <a:xfrm>
                    <a:off x="1492" y="3363"/>
                    <a:ext cx="879" cy="748"/>
                  </a:xfrm>
                  <a:prstGeom prst="rect">
                    <a:avLst/>
                  </a:prstGeom>
                  <a:noFill/>
                  <a:ln w="9525">
                    <a:noFill/>
                    <a:miter lim="800000"/>
                    <a:headEnd/>
                    <a:tailEnd/>
                  </a:ln>
                  <a:effectLst/>
                </p:spPr>
                <p:txBody>
                  <a:bodyPr/>
                  <a:lstStyle/>
                  <a:p>
                    <a:pPr algn="l" eaLnBrk="1" hangingPunct="1"/>
                    <a:r>
                      <a:rPr kumimoji="1" lang="en-US" altLang="zh-TW" sz="1600">
                        <a:solidFill>
                          <a:schemeClr val="tx1"/>
                        </a:solidFill>
                      </a:rPr>
                      <a:t>K</a:t>
                    </a:r>
                    <a:r>
                      <a:rPr kumimoji="1" lang="en-US" altLang="zh-TW" sz="1600" baseline="-30000">
                        <a:solidFill>
                          <a:schemeClr val="tx1"/>
                        </a:solidFill>
                      </a:rPr>
                      <a:t>4</a:t>
                    </a:r>
                    <a:r>
                      <a:rPr kumimoji="1" lang="en-US" altLang="zh-TW" sz="1600">
                        <a:solidFill>
                          <a:schemeClr val="tx1"/>
                        </a:solidFill>
                      </a:rPr>
                      <a:t> = CA62C1D6 </a:t>
                    </a:r>
                  </a:p>
                  <a:p>
                    <a:pPr algn="l"/>
                    <a:endParaRPr kumimoji="1" lang="zh-TW" altLang="en-US" sz="1600">
                      <a:solidFill>
                        <a:schemeClr val="tx1"/>
                      </a:solidFill>
                    </a:endParaRPr>
                  </a:p>
                </p:txBody>
              </p:sp>
              <p:sp>
                <p:nvSpPr>
                  <p:cNvPr id="35" name="Rectangle 62"/>
                  <p:cNvSpPr>
                    <a:spLocks noChangeArrowheads="1"/>
                  </p:cNvSpPr>
                  <p:nvPr/>
                </p:nvSpPr>
                <p:spPr bwMode="auto">
                  <a:xfrm>
                    <a:off x="1481" y="3363"/>
                    <a:ext cx="901" cy="748"/>
                  </a:xfrm>
                  <a:prstGeom prst="rect">
                    <a:avLst/>
                  </a:prstGeom>
                  <a:noFill/>
                  <a:ln w="7">
                    <a:solidFill>
                      <a:srgbClr val="A0A0A0"/>
                    </a:solidFill>
                    <a:miter lim="800000"/>
                    <a:headEnd/>
                    <a:tailEnd/>
                  </a:ln>
                  <a:effectLst/>
                </p:spPr>
                <p:txBody>
                  <a:bodyPr/>
                  <a:lstStyle/>
                  <a:p>
                    <a:endParaRPr lang="zh-CN" altLang="en-US"/>
                  </a:p>
                </p:txBody>
              </p:sp>
            </p:grpSp>
            <p:grpSp>
              <p:nvGrpSpPr>
                <p:cNvPr id="31" name="Group 63"/>
                <p:cNvGrpSpPr>
                  <a:grpSpLocks/>
                </p:cNvGrpSpPr>
                <p:nvPr/>
              </p:nvGrpSpPr>
              <p:grpSpPr bwMode="auto">
                <a:xfrm>
                  <a:off x="2382" y="3363"/>
                  <a:ext cx="979" cy="748"/>
                  <a:chOff x="2382" y="3363"/>
                  <a:chExt cx="979" cy="748"/>
                </a:xfrm>
              </p:grpSpPr>
              <p:sp>
                <p:nvSpPr>
                  <p:cNvPr id="32" name="Rectangle 64"/>
                  <p:cNvSpPr>
                    <a:spLocks noChangeArrowheads="1"/>
                  </p:cNvSpPr>
                  <p:nvPr/>
                </p:nvSpPr>
                <p:spPr bwMode="auto">
                  <a:xfrm>
                    <a:off x="2393" y="3363"/>
                    <a:ext cx="957" cy="748"/>
                  </a:xfrm>
                  <a:prstGeom prst="rect">
                    <a:avLst/>
                  </a:prstGeom>
                  <a:noFill/>
                  <a:ln w="9525">
                    <a:noFill/>
                    <a:miter lim="800000"/>
                    <a:headEnd/>
                    <a:tailEnd/>
                  </a:ln>
                  <a:effectLst/>
                </p:spPr>
                <p:txBody>
                  <a:bodyPr/>
                  <a:lstStyle/>
                  <a:p>
                    <a:pPr algn="l" eaLnBrk="1" hangingPunct="1"/>
                    <a:r>
                      <a:rPr kumimoji="1" lang="en-US" altLang="zh-TW" sz="1600">
                        <a:solidFill>
                          <a:schemeClr val="tx1"/>
                        </a:solidFill>
                      </a:rPr>
                      <a:t>[2</a:t>
                    </a:r>
                    <a:r>
                      <a:rPr kumimoji="1" lang="en-US" altLang="zh-TW" sz="1600" baseline="30000">
                        <a:solidFill>
                          <a:schemeClr val="tx1"/>
                        </a:solidFill>
                      </a:rPr>
                      <a:t>30</a:t>
                    </a:r>
                    <a:r>
                      <a:rPr kumimoji="1" lang="en-US" altLang="zh-TW" sz="1600">
                        <a:solidFill>
                          <a:schemeClr val="tx1"/>
                        </a:solidFill>
                      </a:rPr>
                      <a:t> × 10] </a:t>
                    </a:r>
                  </a:p>
                  <a:p>
                    <a:pPr algn="l"/>
                    <a:endParaRPr kumimoji="1" lang="zh-TW" altLang="en-US" sz="1600">
                      <a:solidFill>
                        <a:schemeClr val="tx1"/>
                      </a:solidFill>
                    </a:endParaRPr>
                  </a:p>
                </p:txBody>
              </p:sp>
              <p:sp>
                <p:nvSpPr>
                  <p:cNvPr id="33" name="Rectangle 65"/>
                  <p:cNvSpPr>
                    <a:spLocks noChangeArrowheads="1"/>
                  </p:cNvSpPr>
                  <p:nvPr/>
                </p:nvSpPr>
                <p:spPr bwMode="auto">
                  <a:xfrm>
                    <a:off x="2382" y="3363"/>
                    <a:ext cx="979" cy="748"/>
                  </a:xfrm>
                  <a:prstGeom prst="rect">
                    <a:avLst/>
                  </a:prstGeom>
                  <a:noFill/>
                  <a:ln w="7">
                    <a:solidFill>
                      <a:srgbClr val="A0A0A0"/>
                    </a:solidFill>
                    <a:miter lim="800000"/>
                    <a:headEnd/>
                    <a:tailEnd/>
                  </a:ln>
                  <a:effectLst/>
                </p:spPr>
                <p:txBody>
                  <a:bodyPr/>
                  <a:lstStyle/>
                  <a:p>
                    <a:endParaRPr lang="zh-CN" altLang="en-US"/>
                  </a:p>
                </p:txBody>
              </p:sp>
            </p:grpSp>
          </p:grpSp>
          <p:sp>
            <p:nvSpPr>
              <p:cNvPr id="11" name="Rectangle 66"/>
              <p:cNvSpPr>
                <a:spLocks noChangeArrowheads="1"/>
              </p:cNvSpPr>
              <p:nvPr/>
            </p:nvSpPr>
            <p:spPr bwMode="auto">
              <a:xfrm>
                <a:off x="-3" y="368"/>
                <a:ext cx="3367" cy="3746"/>
              </a:xfrm>
              <a:prstGeom prst="rect">
                <a:avLst/>
              </a:prstGeom>
              <a:noFill/>
              <a:ln w="9525">
                <a:solidFill>
                  <a:srgbClr val="A0A0A0"/>
                </a:solidFill>
                <a:miter lim="800000"/>
                <a:headEnd/>
                <a:tailEnd/>
              </a:ln>
              <a:effectLst/>
            </p:spPr>
            <p:txBody>
              <a:bodyPr/>
              <a:lstStyle/>
              <a:p>
                <a:endParaRPr lang="zh-CN" altLang="en-US"/>
              </a:p>
            </p:txBody>
          </p:sp>
        </p:gr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SHA-1</a:t>
            </a:r>
            <a:r>
              <a:rPr lang="zh-CN" altLang="en-US" dirty="0" smtClean="0"/>
              <a:t>生成字</a:t>
            </a:r>
            <a:r>
              <a:rPr lang="en-US" altLang="zh-CN" dirty="0" smtClean="0"/>
              <a:t>W[t]</a:t>
            </a:r>
            <a:r>
              <a:rPr lang="zh-CN" altLang="en-US" dirty="0" smtClean="0"/>
              <a:t>的方法</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34</a:t>
            </a:fld>
            <a:endParaRPr lang="en-US" altLang="zh-CN" dirty="0"/>
          </a:p>
        </p:txBody>
      </p:sp>
      <p:pic>
        <p:nvPicPr>
          <p:cNvPr id="94210" name="Picture 2"/>
          <p:cNvPicPr>
            <a:picLocks noChangeAspect="1" noChangeArrowheads="1"/>
          </p:cNvPicPr>
          <p:nvPr/>
        </p:nvPicPr>
        <p:blipFill>
          <a:blip r:embed="rId2"/>
          <a:srcRect/>
          <a:stretch>
            <a:fillRect/>
          </a:stretch>
        </p:blipFill>
        <p:spPr bwMode="auto">
          <a:xfrm>
            <a:off x="381000" y="1676400"/>
            <a:ext cx="8466137" cy="4657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SHA-1 </a:t>
            </a:r>
            <a:r>
              <a:rPr lang="zh-CN" altLang="en-US" dirty="0" smtClean="0">
                <a:latin typeface="Times New Roman" pitchFamily="18" charset="0"/>
              </a:rPr>
              <a:t>与</a:t>
            </a:r>
            <a:r>
              <a:rPr lang="en-US" altLang="zh-CN" dirty="0" smtClean="0">
                <a:latin typeface="Times New Roman" pitchFamily="18" charset="0"/>
              </a:rPr>
              <a:t>MD5</a:t>
            </a:r>
            <a:r>
              <a:rPr lang="zh-CN" altLang="en-US" dirty="0" smtClean="0">
                <a:latin typeface="Times New Roman" pitchFamily="18" charset="0"/>
              </a:rPr>
              <a:t>的比较</a:t>
            </a:r>
            <a:endParaRPr lang="zh-CN" altLang="en-US" dirty="0"/>
          </a:p>
        </p:txBody>
      </p:sp>
      <p:sp>
        <p:nvSpPr>
          <p:cNvPr id="3" name="内容占位符 2"/>
          <p:cNvSpPr>
            <a:spLocks noGrp="1"/>
          </p:cNvSpPr>
          <p:nvPr>
            <p:ph idx="1"/>
          </p:nvPr>
        </p:nvSpPr>
        <p:spPr/>
        <p:txBody>
          <a:bodyPr/>
          <a:lstStyle/>
          <a:p>
            <a:pPr>
              <a:lnSpc>
                <a:spcPct val="80000"/>
              </a:lnSpc>
              <a:spcBef>
                <a:spcPct val="30000"/>
              </a:spcBef>
              <a:buFontTx/>
              <a:buChar char="•"/>
            </a:pPr>
            <a:r>
              <a:rPr lang="zh-CN" altLang="en-US" sz="2600" b="1" dirty="0" smtClean="0">
                <a:solidFill>
                  <a:srgbClr val="FF0000"/>
                </a:solidFill>
                <a:latin typeface="Times New Roman" pitchFamily="18" charset="0"/>
              </a:rPr>
              <a:t>安全性：</a:t>
            </a:r>
          </a:p>
          <a:p>
            <a:pPr lvl="1">
              <a:lnSpc>
                <a:spcPct val="80000"/>
              </a:lnSpc>
              <a:spcBef>
                <a:spcPct val="30000"/>
              </a:spcBef>
              <a:buFontTx/>
              <a:buChar char="•"/>
            </a:pPr>
            <a:r>
              <a:rPr lang="en-US" altLang="zh-CN" sz="2200" dirty="0" smtClean="0">
                <a:latin typeface="Times New Roman" pitchFamily="18" charset="0"/>
              </a:rPr>
              <a:t>SHA-1</a:t>
            </a:r>
            <a:r>
              <a:rPr lang="zh-CN" altLang="en-US" sz="2200" dirty="0" smtClean="0">
                <a:latin typeface="Times New Roman" pitchFamily="18" charset="0"/>
              </a:rPr>
              <a:t>的消息摘要比</a:t>
            </a:r>
            <a:r>
              <a:rPr lang="en-US" altLang="zh-CN" sz="2200" dirty="0" smtClean="0">
                <a:latin typeface="Times New Roman" pitchFamily="18" charset="0"/>
              </a:rPr>
              <a:t>MD5</a:t>
            </a:r>
            <a:r>
              <a:rPr lang="zh-CN" altLang="en-US" sz="2200" b="1" dirty="0" smtClean="0">
                <a:solidFill>
                  <a:srgbClr val="FF0000"/>
                </a:solidFill>
                <a:latin typeface="Times New Roman" pitchFamily="18" charset="0"/>
              </a:rPr>
              <a:t>长</a:t>
            </a:r>
            <a:r>
              <a:rPr lang="en-US" altLang="zh-CN" sz="2200" b="1" dirty="0" smtClean="0">
                <a:solidFill>
                  <a:srgbClr val="FF0000"/>
                </a:solidFill>
                <a:latin typeface="Times New Roman" pitchFamily="18" charset="0"/>
              </a:rPr>
              <a:t>32</a:t>
            </a:r>
            <a:r>
              <a:rPr lang="zh-CN" altLang="en-US" sz="2200" b="1" dirty="0" smtClean="0">
                <a:solidFill>
                  <a:srgbClr val="FF0000"/>
                </a:solidFill>
                <a:latin typeface="Times New Roman" pitchFamily="18" charset="0"/>
              </a:rPr>
              <a:t>比特</a:t>
            </a:r>
          </a:p>
          <a:p>
            <a:pPr lvl="1">
              <a:lnSpc>
                <a:spcPct val="80000"/>
              </a:lnSpc>
              <a:spcBef>
                <a:spcPct val="30000"/>
              </a:spcBef>
              <a:buFontTx/>
              <a:buChar char="•"/>
            </a:pPr>
            <a:r>
              <a:rPr lang="en-US" altLang="zh-CN" sz="2200" dirty="0" smtClean="0">
                <a:latin typeface="Times New Roman" pitchFamily="18" charset="0"/>
              </a:rPr>
              <a:t>SHA-1</a:t>
            </a:r>
            <a:r>
              <a:rPr lang="zh-CN" altLang="en-US" sz="2200" dirty="0" smtClean="0">
                <a:latin typeface="Times New Roman" pitchFamily="18" charset="0"/>
              </a:rPr>
              <a:t>中，将</a:t>
            </a:r>
            <a:r>
              <a:rPr lang="en-US" altLang="zh-CN" sz="2200" dirty="0" smtClean="0">
                <a:latin typeface="Times New Roman" pitchFamily="18" charset="0"/>
              </a:rPr>
              <a:t>16</a:t>
            </a:r>
            <a:r>
              <a:rPr lang="zh-CN" altLang="en-US" sz="2200" dirty="0" smtClean="0">
                <a:latin typeface="Times New Roman" pitchFamily="18" charset="0"/>
              </a:rPr>
              <a:t>字的分组报文扩展为</a:t>
            </a:r>
            <a:r>
              <a:rPr lang="en-US" altLang="zh-CN" sz="2200" dirty="0" smtClean="0">
                <a:latin typeface="Times New Roman" pitchFamily="18" charset="0"/>
              </a:rPr>
              <a:t>80</a:t>
            </a:r>
            <a:r>
              <a:rPr lang="zh-CN" altLang="en-US" sz="2200" dirty="0" smtClean="0">
                <a:latin typeface="Times New Roman" pitchFamily="18" charset="0"/>
              </a:rPr>
              <a:t>字，因而对于每轮迭代，增加了输入的差异</a:t>
            </a:r>
          </a:p>
          <a:p>
            <a:pPr lvl="1">
              <a:lnSpc>
                <a:spcPct val="80000"/>
              </a:lnSpc>
              <a:spcBef>
                <a:spcPct val="30000"/>
              </a:spcBef>
              <a:buFontTx/>
              <a:buChar char="•"/>
            </a:pPr>
            <a:r>
              <a:rPr lang="zh-CN" altLang="en-US" sz="2200" dirty="0" smtClean="0">
                <a:latin typeface="Times New Roman" pitchFamily="18" charset="0"/>
              </a:rPr>
              <a:t>抗密码分析攻击的强度，</a:t>
            </a:r>
            <a:r>
              <a:rPr lang="en-US" altLang="zh-CN" sz="2200" dirty="0" smtClean="0">
                <a:latin typeface="Times New Roman" pitchFamily="18" charset="0"/>
              </a:rPr>
              <a:t>SHA-1</a:t>
            </a:r>
            <a:r>
              <a:rPr lang="zh-CN" altLang="en-US" sz="2200" dirty="0" smtClean="0">
                <a:latin typeface="Times New Roman" pitchFamily="18" charset="0"/>
              </a:rPr>
              <a:t>似乎高于</a:t>
            </a:r>
            <a:r>
              <a:rPr lang="en-US" altLang="zh-CN" sz="2200" dirty="0" smtClean="0">
                <a:latin typeface="Times New Roman" pitchFamily="18" charset="0"/>
              </a:rPr>
              <a:t>MD5</a:t>
            </a:r>
          </a:p>
          <a:p>
            <a:pPr>
              <a:lnSpc>
                <a:spcPct val="80000"/>
              </a:lnSpc>
              <a:spcBef>
                <a:spcPct val="30000"/>
              </a:spcBef>
              <a:buFontTx/>
              <a:buChar char="•"/>
            </a:pPr>
            <a:r>
              <a:rPr lang="zh-CN" altLang="en-US" sz="2600" b="1" dirty="0" smtClean="0">
                <a:solidFill>
                  <a:srgbClr val="FF0000"/>
                </a:solidFill>
                <a:latin typeface="Times New Roman" pitchFamily="18" charset="0"/>
              </a:rPr>
              <a:t>效率：</a:t>
            </a:r>
          </a:p>
          <a:p>
            <a:pPr lvl="1">
              <a:lnSpc>
                <a:spcPct val="80000"/>
              </a:lnSpc>
              <a:spcBef>
                <a:spcPct val="30000"/>
              </a:spcBef>
              <a:buFontTx/>
              <a:buChar char="•"/>
            </a:pPr>
            <a:r>
              <a:rPr lang="en-US" altLang="zh-CN" sz="2200" dirty="0" smtClean="0">
                <a:latin typeface="Times New Roman" pitchFamily="18" charset="0"/>
              </a:rPr>
              <a:t>MD5</a:t>
            </a:r>
            <a:r>
              <a:rPr lang="zh-CN" altLang="en-US" sz="2200" dirty="0" smtClean="0">
                <a:latin typeface="Times New Roman" pitchFamily="18" charset="0"/>
              </a:rPr>
              <a:t>效率比</a:t>
            </a:r>
            <a:r>
              <a:rPr lang="en-US" altLang="zh-CN" sz="2200" dirty="0" smtClean="0">
                <a:latin typeface="Times New Roman" pitchFamily="18" charset="0"/>
              </a:rPr>
              <a:t>SHA-1</a:t>
            </a:r>
            <a:r>
              <a:rPr lang="zh-CN" altLang="en-US" sz="2200" dirty="0" smtClean="0">
                <a:latin typeface="Times New Roman" pitchFamily="18" charset="0"/>
              </a:rPr>
              <a:t>高</a:t>
            </a:r>
          </a:p>
          <a:p>
            <a:pPr>
              <a:lnSpc>
                <a:spcPct val="80000"/>
              </a:lnSpc>
              <a:spcBef>
                <a:spcPct val="30000"/>
              </a:spcBef>
              <a:buFontTx/>
              <a:buChar char="•"/>
            </a:pPr>
            <a:endParaRPr lang="zh-CN" altLang="en-US" sz="2600" dirty="0" smtClean="0">
              <a:latin typeface="Times New Roman" pitchFamily="18" charset="0"/>
            </a:endParaRPr>
          </a:p>
          <a:p>
            <a:pPr>
              <a:lnSpc>
                <a:spcPct val="80000"/>
              </a:lnSpc>
              <a:spcBef>
                <a:spcPct val="30000"/>
              </a:spcBef>
              <a:buFontTx/>
              <a:buChar char="•"/>
            </a:pPr>
            <a:r>
              <a:rPr lang="zh-CN" altLang="en-US" sz="2600" dirty="0" smtClean="0">
                <a:latin typeface="Times New Roman" pitchFamily="18" charset="0"/>
              </a:rPr>
              <a:t>总的说来， </a:t>
            </a:r>
            <a:r>
              <a:rPr lang="en-US" altLang="zh-CN" sz="2600" b="1" dirty="0" smtClean="0">
                <a:solidFill>
                  <a:srgbClr val="FF0000"/>
                </a:solidFill>
                <a:latin typeface="Times New Roman" pitchFamily="18" charset="0"/>
              </a:rPr>
              <a:t>SHA-1</a:t>
            </a:r>
            <a:r>
              <a:rPr lang="zh-CN" altLang="en-US" sz="2600" b="1" dirty="0" smtClean="0">
                <a:solidFill>
                  <a:srgbClr val="FF0000"/>
                </a:solidFill>
                <a:latin typeface="Times New Roman" pitchFamily="18" charset="0"/>
              </a:rPr>
              <a:t>的安全性是以牺牲效率为代价的</a:t>
            </a:r>
            <a:endParaRPr lang="zh-CN" altLang="en-US" dirty="0"/>
          </a:p>
        </p:txBody>
      </p:sp>
      <p:sp>
        <p:nvSpPr>
          <p:cNvPr id="4" name="日期占位符 3"/>
          <p:cNvSpPr>
            <a:spLocks noGrp="1"/>
          </p:cNvSpPr>
          <p:nvPr>
            <p:ph type="dt" sz="half" idx="10"/>
          </p:nvPr>
        </p:nvSpPr>
        <p:spPr/>
        <p:txBody>
          <a:bodyPr/>
          <a:lstStyle/>
          <a:p>
            <a:fld id="{5543D3BE-CFE2-47E5-83A2-FBD67D2AC92B}"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35</a:t>
            </a:fld>
            <a:endParaRPr lang="en-US" altLang="zh-C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a:t>
            </a:r>
            <a:r>
              <a:rPr lang="zh-CN" altLang="en-US" dirty="0" smtClean="0"/>
              <a:t>函数的应用</a:t>
            </a:r>
            <a:endParaRPr lang="zh-CN" altLang="en-US" dirty="0"/>
          </a:p>
        </p:txBody>
      </p:sp>
      <p:sp>
        <p:nvSpPr>
          <p:cNvPr id="3" name="内容占位符 2"/>
          <p:cNvSpPr>
            <a:spLocks noGrp="1"/>
          </p:cNvSpPr>
          <p:nvPr>
            <p:ph idx="1"/>
          </p:nvPr>
        </p:nvSpPr>
        <p:spPr/>
        <p:txBody>
          <a:bodyPr/>
          <a:lstStyle/>
          <a:p>
            <a:r>
              <a:rPr lang="zh-CN" altLang="en-US" sz="3200" b="1" dirty="0" smtClean="0">
                <a:solidFill>
                  <a:srgbClr val="692AA2"/>
                </a:solidFill>
              </a:rPr>
              <a:t>消息认证</a:t>
            </a:r>
            <a:endParaRPr lang="en-US" altLang="zh-CN" sz="3200" b="1" dirty="0" smtClean="0">
              <a:solidFill>
                <a:srgbClr val="692AA2"/>
              </a:solidFill>
            </a:endParaRPr>
          </a:p>
          <a:p>
            <a:endParaRPr lang="en-US" altLang="zh-CN" sz="1200" b="1" dirty="0" smtClean="0">
              <a:solidFill>
                <a:srgbClr val="692AA2"/>
              </a:solidFill>
            </a:endParaRPr>
          </a:p>
          <a:p>
            <a:r>
              <a:rPr lang="zh-CN" altLang="en-US" sz="3200" b="1" dirty="0" smtClean="0">
                <a:solidFill>
                  <a:srgbClr val="692AA2"/>
                </a:solidFill>
              </a:rPr>
              <a:t>口令的安全性</a:t>
            </a:r>
            <a:endParaRPr lang="en-US" altLang="zh-CN" sz="3200" b="1" dirty="0" smtClean="0">
              <a:solidFill>
                <a:srgbClr val="692AA2"/>
              </a:solidFill>
            </a:endParaRPr>
          </a:p>
          <a:p>
            <a:endParaRPr lang="en-US" altLang="zh-CN" sz="1200" b="1" dirty="0" smtClean="0">
              <a:solidFill>
                <a:srgbClr val="692AA2"/>
              </a:solidFill>
            </a:endParaRPr>
          </a:p>
          <a:p>
            <a:r>
              <a:rPr lang="zh-CN" altLang="en-US" sz="3200" b="1" dirty="0" smtClean="0">
                <a:solidFill>
                  <a:srgbClr val="692AA2"/>
                </a:solidFill>
              </a:rPr>
              <a:t>文件的完整性</a:t>
            </a:r>
            <a:endParaRPr lang="en-US" altLang="zh-CN" sz="3200" b="1" dirty="0" smtClean="0">
              <a:solidFill>
                <a:srgbClr val="692AA2"/>
              </a:solidFill>
            </a:endParaRPr>
          </a:p>
          <a:p>
            <a:endParaRPr lang="en-US" altLang="zh-CN" sz="1200" b="1" dirty="0" smtClean="0">
              <a:solidFill>
                <a:srgbClr val="692AA2"/>
              </a:solidFill>
            </a:endParaRPr>
          </a:p>
          <a:p>
            <a:r>
              <a:rPr lang="zh-CN" altLang="en-US" sz="3200" b="1" dirty="0" smtClean="0">
                <a:solidFill>
                  <a:srgbClr val="692AA2"/>
                </a:solidFill>
              </a:rPr>
              <a:t>数字签名</a:t>
            </a:r>
            <a:r>
              <a:rPr lang="zh-CN" altLang="en-US" sz="3200" dirty="0" smtClean="0"/>
              <a:t>（第</a:t>
            </a:r>
            <a:r>
              <a:rPr lang="en-US" altLang="zh-CN" sz="3200" dirty="0" smtClean="0"/>
              <a:t>9</a:t>
            </a:r>
            <a:r>
              <a:rPr lang="zh-CN" altLang="en-US" sz="3200" dirty="0" smtClean="0"/>
              <a:t>章介绍）</a:t>
            </a:r>
            <a:endParaRPr lang="en-US" altLang="zh-CN" sz="3200" dirty="0" smtClean="0"/>
          </a:p>
          <a:p>
            <a:endParaRPr lang="en-US" altLang="zh-CN" sz="1200" dirty="0" smtClean="0"/>
          </a:p>
          <a:p>
            <a:r>
              <a:rPr lang="en-US" altLang="zh-CN" sz="3200" dirty="0" smtClean="0"/>
              <a:t>…</a:t>
            </a:r>
            <a:endParaRPr lang="zh-CN" altLang="en-US" sz="3200" dirty="0"/>
          </a:p>
        </p:txBody>
      </p:sp>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36</a:t>
            </a:fld>
            <a:endParaRPr lang="en-US" altLang="zh-CN"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a:t>
            </a:r>
            <a:r>
              <a:rPr lang="zh-CN" altLang="en-US" dirty="0" smtClean="0"/>
              <a:t>函数的应用</a:t>
            </a:r>
            <a:r>
              <a:rPr lang="en-US" altLang="zh-CN" dirty="0" smtClean="0"/>
              <a:t>—</a:t>
            </a:r>
            <a:r>
              <a:rPr lang="zh-CN" altLang="en-US" dirty="0" smtClean="0"/>
              <a:t>消息认证</a:t>
            </a:r>
            <a:endParaRPr lang="zh-CN" altLang="en-US" dirty="0"/>
          </a:p>
        </p:txBody>
      </p:sp>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37</a:t>
            </a:fld>
            <a:endParaRPr lang="en-US" altLang="zh-CN" dirty="0"/>
          </a:p>
        </p:txBody>
      </p:sp>
      <p:pic>
        <p:nvPicPr>
          <p:cNvPr id="7" name="Picture 5" descr="6"/>
          <p:cNvPicPr>
            <a:picLocks noChangeAspect="1" noChangeArrowheads="1"/>
          </p:cNvPicPr>
          <p:nvPr/>
        </p:nvPicPr>
        <p:blipFill>
          <a:blip r:embed="rId2"/>
          <a:srcRect/>
          <a:stretch>
            <a:fillRect/>
          </a:stretch>
        </p:blipFill>
        <p:spPr bwMode="auto">
          <a:xfrm>
            <a:off x="1524000" y="1447800"/>
            <a:ext cx="6151182" cy="2362200"/>
          </a:xfrm>
          <a:prstGeom prst="rect">
            <a:avLst/>
          </a:prstGeom>
          <a:noFill/>
        </p:spPr>
      </p:pic>
      <p:pic>
        <p:nvPicPr>
          <p:cNvPr id="9" name="图片 8" descr="图片1.png"/>
          <p:cNvPicPr>
            <a:picLocks noChangeAspect="1"/>
          </p:cNvPicPr>
          <p:nvPr/>
        </p:nvPicPr>
        <p:blipFill>
          <a:blip r:embed="rId3"/>
          <a:stretch>
            <a:fillRect/>
          </a:stretch>
        </p:blipFill>
        <p:spPr>
          <a:xfrm>
            <a:off x="1524000" y="3810000"/>
            <a:ext cx="6287373" cy="2070717"/>
          </a:xfrm>
          <a:prstGeom prst="rect">
            <a:avLst/>
          </a:prstGeom>
        </p:spPr>
      </p:pic>
    </p:spTree>
    <p:extLst>
      <p:ext uri="{BB962C8B-B14F-4D97-AF65-F5344CB8AC3E}">
        <p14:creationId xmlns:p14="http://schemas.microsoft.com/office/powerpoint/2010/main" val="18848998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a:t>
            </a:r>
            <a:r>
              <a:rPr lang="zh-CN" altLang="en-US" dirty="0" smtClean="0"/>
              <a:t>函数的应用</a:t>
            </a:r>
            <a:r>
              <a:rPr lang="en-US" altLang="zh-CN" dirty="0" smtClean="0"/>
              <a:t>—</a:t>
            </a:r>
            <a:r>
              <a:rPr lang="zh-CN" altLang="en-US" dirty="0" smtClean="0"/>
              <a:t>文件完整性验证</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B54527F0-225F-4742-8F79-9BA6A18D4F5F}"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38</a:t>
            </a:fld>
            <a:endParaRPr lang="en-US" altLang="zh-CN" dirty="0"/>
          </a:p>
        </p:txBody>
      </p:sp>
      <p:pic>
        <p:nvPicPr>
          <p:cNvPr id="91138" name="Picture 2"/>
          <p:cNvPicPr>
            <a:picLocks noChangeAspect="1" noChangeArrowheads="1"/>
          </p:cNvPicPr>
          <p:nvPr/>
        </p:nvPicPr>
        <p:blipFill>
          <a:blip r:embed="rId2"/>
          <a:srcRect/>
          <a:stretch>
            <a:fillRect/>
          </a:stretch>
        </p:blipFill>
        <p:spPr bwMode="auto">
          <a:xfrm>
            <a:off x="457200" y="1828800"/>
            <a:ext cx="8446416" cy="4267200"/>
          </a:xfrm>
          <a:prstGeom prst="rect">
            <a:avLst/>
          </a:prstGeom>
          <a:noFill/>
          <a:ln w="9525">
            <a:noFill/>
            <a:miter lim="800000"/>
            <a:headEnd/>
            <a:tailEnd/>
          </a:ln>
          <a:effectLst/>
        </p:spPr>
      </p:pic>
      <p:cxnSp>
        <p:nvCxnSpPr>
          <p:cNvPr id="9" name="直接连接符 8"/>
          <p:cNvCxnSpPr/>
          <p:nvPr/>
        </p:nvCxnSpPr>
        <p:spPr bwMode="auto">
          <a:xfrm>
            <a:off x="1981200" y="4572000"/>
            <a:ext cx="2895600" cy="1588"/>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1" name="直接连接符 10"/>
          <p:cNvCxnSpPr/>
          <p:nvPr/>
        </p:nvCxnSpPr>
        <p:spPr bwMode="auto">
          <a:xfrm>
            <a:off x="1905000" y="4800600"/>
            <a:ext cx="3657600" cy="1588"/>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68" y="2238375"/>
            <a:ext cx="8473239"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575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5234"/>
                                        </p:tgtEl>
                                        <p:attrNameLst>
                                          <p:attrName>style.visibility</p:attrName>
                                        </p:attrNameLst>
                                      </p:cBhvr>
                                      <p:to>
                                        <p:strVal val="visible"/>
                                      </p:to>
                                    </p:set>
                                    <p:animEffect transition="in" filter="wipe(down)">
                                      <p:cBhvr>
                                        <p:cTn id="7" dur="500"/>
                                        <p:tgtEl>
                                          <p:spTgt spid="95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39</a:t>
            </a:fld>
            <a:endParaRPr lang="en-US" altLang="zh-CN"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221" y="1546745"/>
            <a:ext cx="50387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4513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4267200"/>
            <a:ext cx="8229600" cy="2057400"/>
          </a:xfrm>
        </p:spPr>
        <p:txBody>
          <a:bodyPr/>
          <a:lstStyle/>
          <a:p>
            <a:r>
              <a:rPr lang="zh-CN" altLang="en-US" b="1" dirty="0" smtClean="0">
                <a:solidFill>
                  <a:srgbClr val="FF0000"/>
                </a:solidFill>
                <a:latin typeface="黑体" pitchFamily="2" charset="-122"/>
                <a:ea typeface="黑体" pitchFamily="2" charset="-122"/>
              </a:rPr>
              <a:t>问题</a:t>
            </a:r>
            <a:r>
              <a:rPr lang="zh-CN" altLang="en-US" dirty="0" smtClean="0"/>
              <a:t>：</a:t>
            </a:r>
            <a:endParaRPr lang="en-US" altLang="zh-CN" dirty="0" smtClean="0"/>
          </a:p>
          <a:p>
            <a:pPr lvl="1"/>
            <a:r>
              <a:rPr lang="zh-CN" altLang="en-US" dirty="0" smtClean="0">
                <a:latin typeface="华文中宋" pitchFamily="2" charset="-122"/>
                <a:ea typeface="华文中宋" pitchFamily="2" charset="-122"/>
              </a:rPr>
              <a:t>信息在传送过程中发生错误怎么办？如何检测是否发生了错误？</a:t>
            </a:r>
            <a:r>
              <a:rPr lang="en-US" altLang="zh-CN" b="1" dirty="0" smtClean="0">
                <a:solidFill>
                  <a:srgbClr val="FF0000"/>
                </a:solidFill>
                <a:latin typeface="华文中宋" pitchFamily="2" charset="-122"/>
                <a:ea typeface="华文中宋" pitchFamily="2" charset="-122"/>
              </a:rPr>
              <a:t>----Hash</a:t>
            </a:r>
            <a:r>
              <a:rPr lang="zh-CN" altLang="en-US" b="1" dirty="0" smtClean="0">
                <a:solidFill>
                  <a:srgbClr val="FF0000"/>
                </a:solidFill>
                <a:latin typeface="华文中宋" pitchFamily="2" charset="-122"/>
                <a:ea typeface="华文中宋" pitchFamily="2" charset="-122"/>
              </a:rPr>
              <a:t>函数（第</a:t>
            </a:r>
            <a:r>
              <a:rPr lang="en-US" altLang="zh-CN" b="1" dirty="0" smtClean="0">
                <a:solidFill>
                  <a:srgbClr val="FF0000"/>
                </a:solidFill>
                <a:latin typeface="华文中宋" pitchFamily="2" charset="-122"/>
                <a:ea typeface="华文中宋" pitchFamily="2" charset="-122"/>
              </a:rPr>
              <a:t>6</a:t>
            </a:r>
            <a:r>
              <a:rPr lang="zh-CN" altLang="en-US" b="1" dirty="0" smtClean="0">
                <a:solidFill>
                  <a:srgbClr val="FF0000"/>
                </a:solidFill>
                <a:latin typeface="华文中宋" pitchFamily="2" charset="-122"/>
                <a:ea typeface="华文中宋" pitchFamily="2" charset="-122"/>
              </a:rPr>
              <a:t>章）</a:t>
            </a:r>
            <a:endParaRPr lang="en-US" altLang="zh-CN" b="1" dirty="0" smtClean="0">
              <a:solidFill>
                <a:srgbClr val="FF0000"/>
              </a:solidFill>
              <a:latin typeface="华文中宋" pitchFamily="2" charset="-122"/>
              <a:ea typeface="华文中宋" pitchFamily="2" charset="-122"/>
            </a:endParaRPr>
          </a:p>
          <a:p>
            <a:pPr lvl="1"/>
            <a:r>
              <a:rPr lang="zh-CN" altLang="en-US" dirty="0" smtClean="0">
                <a:latin typeface="华文中宋" pitchFamily="2" charset="-122"/>
                <a:ea typeface="华文中宋" pitchFamily="2" charset="-122"/>
              </a:rPr>
              <a:t>攻击者篡改了传输中的信息怎么办？如何确定消息的来源？</a:t>
            </a:r>
            <a:r>
              <a:rPr lang="en-US" altLang="zh-CN" b="1" dirty="0" smtClean="0">
                <a:solidFill>
                  <a:srgbClr val="FF0000"/>
                </a:solidFill>
                <a:latin typeface="华文中宋" pitchFamily="2" charset="-122"/>
                <a:ea typeface="华文中宋" pitchFamily="2" charset="-122"/>
              </a:rPr>
              <a:t>----</a:t>
            </a:r>
            <a:r>
              <a:rPr lang="zh-CN" altLang="en-US" b="1" dirty="0" smtClean="0">
                <a:solidFill>
                  <a:srgbClr val="FF0000"/>
                </a:solidFill>
                <a:latin typeface="华文中宋" pitchFamily="2" charset="-122"/>
                <a:ea typeface="华文中宋" pitchFamily="2" charset="-122"/>
              </a:rPr>
              <a:t>消息认证码</a:t>
            </a:r>
            <a:r>
              <a:rPr lang="en-US" altLang="zh-CN" b="1" dirty="0" smtClean="0">
                <a:solidFill>
                  <a:srgbClr val="FF0000"/>
                </a:solidFill>
                <a:latin typeface="华文中宋" pitchFamily="2" charset="-122"/>
                <a:ea typeface="华文中宋" pitchFamily="2" charset="-122"/>
              </a:rPr>
              <a:t>MAC</a:t>
            </a:r>
            <a:r>
              <a:rPr lang="zh-CN" altLang="en-US" b="1" dirty="0" smtClean="0">
                <a:solidFill>
                  <a:srgbClr val="FF0000"/>
                </a:solidFill>
                <a:latin typeface="华文中宋" pitchFamily="2" charset="-122"/>
                <a:ea typeface="华文中宋" pitchFamily="2" charset="-122"/>
              </a:rPr>
              <a:t>（第</a:t>
            </a:r>
            <a:r>
              <a:rPr lang="en-US" altLang="zh-CN" b="1" dirty="0" smtClean="0">
                <a:solidFill>
                  <a:srgbClr val="FF0000"/>
                </a:solidFill>
                <a:latin typeface="华文中宋" pitchFamily="2" charset="-122"/>
                <a:ea typeface="华文中宋" pitchFamily="2" charset="-122"/>
              </a:rPr>
              <a:t>7</a:t>
            </a:r>
            <a:r>
              <a:rPr lang="zh-CN" altLang="en-US" b="1" dirty="0" smtClean="0">
                <a:solidFill>
                  <a:srgbClr val="FF0000"/>
                </a:solidFill>
                <a:latin typeface="华文中宋" pitchFamily="2" charset="-122"/>
                <a:ea typeface="华文中宋" pitchFamily="2" charset="-122"/>
              </a:rPr>
              <a:t>章）</a:t>
            </a:r>
            <a:endParaRPr lang="zh-CN" altLang="en-US" b="1" dirty="0">
              <a:solidFill>
                <a:srgbClr val="FF0000"/>
              </a:solidFill>
              <a:latin typeface="华文中宋" pitchFamily="2" charset="-122"/>
              <a:ea typeface="华文中宋" pitchFamily="2" charset="-122"/>
            </a:endParaRPr>
          </a:p>
        </p:txBody>
      </p:sp>
      <p:sp>
        <p:nvSpPr>
          <p:cNvPr id="4" name="日期占位符 3"/>
          <p:cNvSpPr>
            <a:spLocks noGrp="1"/>
          </p:cNvSpPr>
          <p:nvPr>
            <p:ph type="dt" sz="half" idx="10"/>
          </p:nvPr>
        </p:nvSpPr>
        <p:spPr/>
        <p:txBody>
          <a:bodyPr/>
          <a:lstStyle/>
          <a:p>
            <a:fld id="{D41FF283-8858-45FF-9AA9-4720A6BCD95B}"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a:t>
            </a:fld>
            <a:endParaRPr lang="en-US" altLang="zh-CN" dirty="0"/>
          </a:p>
        </p:txBody>
      </p:sp>
      <p:sp>
        <p:nvSpPr>
          <p:cNvPr id="7" name="Text Box 15"/>
          <p:cNvSpPr txBox="1">
            <a:spLocks noChangeArrowheads="1"/>
          </p:cNvSpPr>
          <p:nvPr/>
        </p:nvSpPr>
        <p:spPr bwMode="auto">
          <a:xfrm>
            <a:off x="5284787" y="3281362"/>
            <a:ext cx="1943100" cy="830997"/>
          </a:xfrm>
          <a:prstGeom prst="rect">
            <a:avLst/>
          </a:prstGeom>
          <a:noFill/>
          <a:ln w="9525">
            <a:noFill/>
            <a:miter lim="800000"/>
            <a:headEnd/>
            <a:tailEnd/>
          </a:ln>
          <a:effectLst/>
        </p:spPr>
        <p:txBody>
          <a:bodyPr>
            <a:spAutoFit/>
          </a:bodyPr>
          <a:lstStyle/>
          <a:p>
            <a:pPr algn="ctr"/>
            <a:r>
              <a:rPr lang="zh-CN" altLang="en-US" sz="2400" b="1" dirty="0">
                <a:solidFill>
                  <a:srgbClr val="FF0000"/>
                </a:solidFill>
              </a:rPr>
              <a:t>可用性</a:t>
            </a:r>
          </a:p>
          <a:p>
            <a:pPr algn="ctr"/>
            <a:r>
              <a:rPr lang="en-US" altLang="zh-CN" sz="2400" b="1" dirty="0">
                <a:solidFill>
                  <a:srgbClr val="FF0000"/>
                </a:solidFill>
              </a:rPr>
              <a:t>A</a:t>
            </a:r>
            <a:r>
              <a:rPr lang="en-US" altLang="zh-CN" sz="2400" b="1" dirty="0">
                <a:solidFill>
                  <a:srgbClr val="692AA2"/>
                </a:solidFill>
              </a:rPr>
              <a:t>vailability</a:t>
            </a:r>
          </a:p>
        </p:txBody>
      </p:sp>
      <p:sp>
        <p:nvSpPr>
          <p:cNvPr id="8" name="AutoShape 17"/>
          <p:cNvSpPr>
            <a:spLocks noChangeArrowheads="1"/>
          </p:cNvSpPr>
          <p:nvPr/>
        </p:nvSpPr>
        <p:spPr bwMode="auto">
          <a:xfrm>
            <a:off x="3124200" y="2057400"/>
            <a:ext cx="2232025" cy="1944687"/>
          </a:xfrm>
          <a:prstGeom prst="triangle">
            <a:avLst>
              <a:gd name="adj" fmla="val 50000"/>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endParaRPr lang="zh-CN" altLang="en-US"/>
          </a:p>
        </p:txBody>
      </p:sp>
      <p:sp>
        <p:nvSpPr>
          <p:cNvPr id="9" name="Text Box 14"/>
          <p:cNvSpPr txBox="1">
            <a:spLocks noChangeArrowheads="1"/>
          </p:cNvSpPr>
          <p:nvPr/>
        </p:nvSpPr>
        <p:spPr bwMode="auto">
          <a:xfrm>
            <a:off x="1524000" y="3200400"/>
            <a:ext cx="1655763" cy="830997"/>
          </a:xfrm>
          <a:prstGeom prst="rect">
            <a:avLst/>
          </a:prstGeom>
          <a:noFill/>
          <a:ln w="9525">
            <a:noFill/>
            <a:miter lim="800000"/>
            <a:headEnd/>
            <a:tailEnd/>
          </a:ln>
          <a:effectLst/>
        </p:spPr>
        <p:txBody>
          <a:bodyPr>
            <a:spAutoFit/>
          </a:bodyPr>
          <a:lstStyle/>
          <a:p>
            <a:pPr algn="ctr"/>
            <a:r>
              <a:rPr lang="zh-CN" altLang="en-US" sz="2400" b="1" dirty="0">
                <a:solidFill>
                  <a:srgbClr val="FF0000"/>
                </a:solidFill>
              </a:rPr>
              <a:t>完整性</a:t>
            </a:r>
          </a:p>
          <a:p>
            <a:pPr algn="ctr"/>
            <a:r>
              <a:rPr lang="en-US" altLang="zh-CN" sz="2400" b="1" dirty="0">
                <a:solidFill>
                  <a:srgbClr val="FF0000"/>
                </a:solidFill>
              </a:rPr>
              <a:t>I</a:t>
            </a:r>
            <a:r>
              <a:rPr lang="en-US" altLang="zh-CN" sz="2400" b="1" dirty="0">
                <a:solidFill>
                  <a:srgbClr val="692AA2"/>
                </a:solidFill>
              </a:rPr>
              <a:t>ntegrity</a:t>
            </a:r>
          </a:p>
        </p:txBody>
      </p:sp>
      <p:sp>
        <p:nvSpPr>
          <p:cNvPr id="10" name="Text Box 13"/>
          <p:cNvSpPr txBox="1">
            <a:spLocks noChangeArrowheads="1"/>
          </p:cNvSpPr>
          <p:nvPr/>
        </p:nvSpPr>
        <p:spPr bwMode="auto">
          <a:xfrm>
            <a:off x="2971800" y="1295400"/>
            <a:ext cx="2447925" cy="830997"/>
          </a:xfrm>
          <a:prstGeom prst="rect">
            <a:avLst/>
          </a:prstGeom>
          <a:noFill/>
          <a:ln w="9525">
            <a:noFill/>
            <a:miter lim="800000"/>
            <a:headEnd/>
            <a:tailEnd/>
          </a:ln>
          <a:effectLst/>
        </p:spPr>
        <p:txBody>
          <a:bodyPr>
            <a:spAutoFit/>
          </a:bodyPr>
          <a:lstStyle/>
          <a:p>
            <a:pPr algn="ctr"/>
            <a:r>
              <a:rPr lang="zh-CN" altLang="en-US" sz="2400" b="1" dirty="0" smtClean="0">
                <a:solidFill>
                  <a:srgbClr val="FF0000"/>
                </a:solidFill>
              </a:rPr>
              <a:t>保密性</a:t>
            </a:r>
            <a:endParaRPr lang="zh-CN" altLang="en-US" sz="2400" b="1" dirty="0">
              <a:solidFill>
                <a:srgbClr val="FF0000"/>
              </a:solidFill>
            </a:endParaRPr>
          </a:p>
          <a:p>
            <a:pPr algn="ctr"/>
            <a:r>
              <a:rPr lang="en-US" altLang="zh-CN" sz="2400" b="1" dirty="0">
                <a:solidFill>
                  <a:srgbClr val="FF0000"/>
                </a:solidFill>
              </a:rPr>
              <a:t>C</a:t>
            </a:r>
            <a:r>
              <a:rPr lang="en-US" altLang="zh-CN" sz="2400" b="1" dirty="0">
                <a:solidFill>
                  <a:srgbClr val="692AA2"/>
                </a:solidFill>
              </a:rPr>
              <a:t>onfidentiality</a:t>
            </a:r>
          </a:p>
        </p:txBody>
      </p:sp>
      <p:sp>
        <p:nvSpPr>
          <p:cNvPr id="11" name="矩形 10"/>
          <p:cNvSpPr/>
          <p:nvPr/>
        </p:nvSpPr>
        <p:spPr bwMode="auto">
          <a:xfrm>
            <a:off x="1524000" y="3200400"/>
            <a:ext cx="1600200" cy="838200"/>
          </a:xfrm>
          <a:prstGeom prst="rect">
            <a:avLst/>
          </a:prstGeom>
          <a:noFill/>
          <a:ln w="57150" cap="flat" cmpd="sng" algn="ctr">
            <a:solidFill>
              <a:srgbClr val="C6062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grpId="0" nodeType="clickEffect">
                                  <p:stCondLst>
                                    <p:cond delay="250"/>
                                  </p:stCondLst>
                                  <p:childTnLst>
                                    <p:anim calcmode="discrete" valueType="str">
                                      <p:cBhvr>
                                        <p:cTn id="6"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口令安全性</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40</a:t>
            </a:fld>
            <a:endParaRPr lang="en-US" altLang="zh-CN" dirty="0"/>
          </a:p>
        </p:txBody>
      </p:sp>
      <p:pic>
        <p:nvPicPr>
          <p:cNvPr id="7" name="Picture 1"/>
          <p:cNvPicPr>
            <a:picLocks noChangeAspect="1" noChangeArrowheads="1"/>
          </p:cNvPicPr>
          <p:nvPr/>
        </p:nvPicPr>
        <p:blipFill>
          <a:blip r:embed="rId2"/>
          <a:srcRect/>
          <a:stretch>
            <a:fillRect/>
          </a:stretch>
        </p:blipFill>
        <p:spPr bwMode="auto">
          <a:xfrm>
            <a:off x="1143000" y="1600200"/>
            <a:ext cx="7389813" cy="45938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口令更新</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41</a:t>
            </a:fld>
            <a:endParaRPr lang="en-US" altLang="zh-CN" dirty="0"/>
          </a:p>
        </p:txBody>
      </p:sp>
      <p:pic>
        <p:nvPicPr>
          <p:cNvPr id="123906" name="Picture 2"/>
          <p:cNvPicPr>
            <a:picLocks noChangeAspect="1" noChangeArrowheads="1"/>
          </p:cNvPicPr>
          <p:nvPr/>
        </p:nvPicPr>
        <p:blipFill>
          <a:blip r:embed="rId2"/>
          <a:srcRect/>
          <a:stretch>
            <a:fillRect/>
          </a:stretch>
        </p:blipFill>
        <p:spPr bwMode="auto">
          <a:xfrm>
            <a:off x="304800" y="1295400"/>
            <a:ext cx="8570913" cy="5048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a:t>
            </a:r>
            <a:r>
              <a:rPr lang="zh-CN" altLang="en-US" dirty="0" smtClean="0">
                <a:latin typeface="Tahoma" pitchFamily="34" charset="0"/>
              </a:rPr>
              <a:t>函数的安全性</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724400"/>
              </a:xfrm>
            </p:spPr>
            <p:txBody>
              <a:bodyPr/>
              <a:lstStyle/>
              <a:p>
                <a:pPr algn="just">
                  <a:lnSpc>
                    <a:spcPct val="110000"/>
                  </a:lnSpc>
                  <a:spcBef>
                    <a:spcPts val="600"/>
                  </a:spcBef>
                  <a:buFontTx/>
                  <a:buNone/>
                </a:pPr>
                <a:r>
                  <a:rPr lang="zh-CN" altLang="en-US" sz="2400" b="1" dirty="0" smtClean="0">
                    <a:solidFill>
                      <a:srgbClr val="FF0000"/>
                    </a:solidFill>
                    <a:latin typeface="Tahoma" pitchFamily="34" charset="0"/>
                  </a:rPr>
                  <a:t>敌手的目标：</a:t>
                </a:r>
                <a:r>
                  <a:rPr lang="zh-CN" altLang="en-US" sz="2400" u="sng" dirty="0" smtClean="0">
                    <a:solidFill>
                      <a:srgbClr val="FF0000"/>
                    </a:solidFill>
                    <a:latin typeface="Tahoma" pitchFamily="34" charset="0"/>
                  </a:rPr>
                  <a:t>找到两个不同消息映射为同一杂凑值</a:t>
                </a:r>
                <a:r>
                  <a:rPr lang="zh-CN" altLang="en-US" sz="2400" i="1" dirty="0" smtClean="0">
                    <a:latin typeface="Tahoma" pitchFamily="34" charset="0"/>
                  </a:rPr>
                  <a:t>。假定对手知道</a:t>
                </a:r>
                <a:r>
                  <a:rPr lang="en-US" altLang="zh-CN" sz="2400" i="1" dirty="0" smtClean="0"/>
                  <a:t>Hash</a:t>
                </a:r>
                <a:r>
                  <a:rPr lang="zh-CN" altLang="en-US" sz="2400" i="1" dirty="0" smtClean="0">
                    <a:latin typeface="Tahoma" pitchFamily="34" charset="0"/>
                  </a:rPr>
                  <a:t>算法，采用选择明文攻击法</a:t>
                </a:r>
              </a:p>
              <a:p>
                <a:pPr algn="just">
                  <a:lnSpc>
                    <a:spcPct val="110000"/>
                  </a:lnSpc>
                  <a:spcBef>
                    <a:spcPts val="600"/>
                  </a:spcBef>
                  <a:buFontTx/>
                  <a:buNone/>
                </a:pPr>
                <a:r>
                  <a:rPr lang="zh-CN" altLang="en-US" sz="2400" dirty="0" smtClean="0">
                    <a:solidFill>
                      <a:schemeClr val="accent2"/>
                    </a:solidFill>
                    <a:latin typeface="Tahoma" pitchFamily="34" charset="0"/>
                  </a:rPr>
                  <a:t> </a:t>
                </a:r>
                <a:r>
                  <a:rPr lang="zh-CN" altLang="en-US" sz="2400" b="1" dirty="0" smtClean="0">
                    <a:solidFill>
                      <a:srgbClr val="FF0000"/>
                    </a:solidFill>
                    <a:latin typeface="Tahoma" pitchFamily="34" charset="0"/>
                  </a:rPr>
                  <a:t>对</a:t>
                </a:r>
                <a:r>
                  <a:rPr lang="en-US" altLang="zh-CN" sz="2400" b="1" dirty="0" smtClean="0">
                    <a:solidFill>
                      <a:srgbClr val="FF0000"/>
                    </a:solidFill>
                    <a:latin typeface="Tahoma" pitchFamily="34" charset="0"/>
                  </a:rPr>
                  <a:t>Hash</a:t>
                </a:r>
                <a:r>
                  <a:rPr lang="zh-CN" altLang="en-US" sz="2400" b="1" dirty="0" smtClean="0">
                    <a:solidFill>
                      <a:srgbClr val="FF0000"/>
                    </a:solidFill>
                    <a:latin typeface="Tahoma" pitchFamily="34" charset="0"/>
                  </a:rPr>
                  <a:t>函数的基本攻击方法：</a:t>
                </a:r>
              </a:p>
              <a:p>
                <a:pPr algn="just">
                  <a:lnSpc>
                    <a:spcPct val="110000"/>
                  </a:lnSpc>
                  <a:spcBef>
                    <a:spcPts val="600"/>
                  </a:spcBef>
                  <a:buFontTx/>
                  <a:buNone/>
                </a:pPr>
                <a:r>
                  <a:rPr lang="zh-CN" altLang="en-US" sz="2400" dirty="0" smtClean="0">
                    <a:latin typeface="Tahoma" pitchFamily="34" charset="0"/>
                    <a:sym typeface="Monotype Sorts" pitchFamily="2" charset="2"/>
                  </a:rPr>
                  <a:t>（1）</a:t>
                </a:r>
                <a:r>
                  <a:rPr lang="zh-CN" altLang="en-US" sz="2400" b="1" dirty="0" smtClean="0">
                    <a:solidFill>
                      <a:srgbClr val="FF00FF"/>
                    </a:solidFill>
                    <a:latin typeface="Tahoma" pitchFamily="34" charset="0"/>
                  </a:rPr>
                  <a:t>穷举攻击：</a:t>
                </a:r>
                <a:r>
                  <a:rPr lang="zh-CN" altLang="en-US" sz="2400" dirty="0" smtClean="0">
                    <a:latin typeface="Tahoma" pitchFamily="34" charset="0"/>
                  </a:rPr>
                  <a:t>能对任何类型的</a:t>
                </a:r>
                <a:r>
                  <a:rPr lang="en-US" altLang="zh-CN" sz="2400" dirty="0" smtClean="0">
                    <a:latin typeface="Tahoma" pitchFamily="34" charset="0"/>
                  </a:rPr>
                  <a:t>Hash</a:t>
                </a:r>
                <a:r>
                  <a:rPr lang="zh-CN" altLang="en-US" sz="2400" dirty="0" smtClean="0">
                    <a:latin typeface="Tahoma" pitchFamily="34" charset="0"/>
                  </a:rPr>
                  <a:t>函数进行攻击</a:t>
                </a:r>
                <a:endParaRPr lang="en-US" altLang="zh-CN" sz="2400" dirty="0" smtClean="0">
                  <a:latin typeface="Tahoma" pitchFamily="34" charset="0"/>
                </a:endParaRPr>
              </a:p>
              <a:p>
                <a:pPr lvl="1" algn="just">
                  <a:lnSpc>
                    <a:spcPct val="110000"/>
                  </a:lnSpc>
                  <a:spcBef>
                    <a:spcPts val="600"/>
                  </a:spcBef>
                </a:pPr>
                <a:r>
                  <a:rPr lang="zh-CN" altLang="en-US" dirty="0" smtClean="0">
                    <a:latin typeface="Tahoma" pitchFamily="34" charset="0"/>
                  </a:rPr>
                  <a:t>最典型方法是“</a:t>
                </a:r>
                <a:r>
                  <a:rPr lang="zh-CN" altLang="en-US" dirty="0" smtClean="0">
                    <a:solidFill>
                      <a:srgbClr val="FF0000"/>
                    </a:solidFill>
                    <a:latin typeface="Tahoma" pitchFamily="34" charset="0"/>
                  </a:rPr>
                  <a:t>生日攻击</a:t>
                </a:r>
                <a:r>
                  <a:rPr lang="zh-CN" altLang="en-US" dirty="0" smtClean="0">
                    <a:latin typeface="Tahoma" pitchFamily="34" charset="0"/>
                  </a:rPr>
                  <a:t>”：给定初值</a:t>
                </a:r>
                <a14:m>
                  <m:oMath xmlns:m="http://schemas.openxmlformats.org/officeDocument/2006/math">
                    <m:r>
                      <a:rPr lang="en-US" altLang="zh-CN" i="1" dirty="0" smtClean="0">
                        <a:latin typeface="Cambria Math"/>
                      </a:rPr>
                      <m:t>𝐻</m:t>
                    </m:r>
                    <m:r>
                      <a:rPr lang="en-US" altLang="zh-CN" i="1" baseline="-25000" dirty="0" smtClean="0">
                        <a:latin typeface="Cambria Math"/>
                      </a:rPr>
                      <m:t>0</m:t>
                    </m:r>
                  </m:oMath>
                </a14:m>
                <a:r>
                  <a:rPr lang="zh-CN" altLang="en-US" dirty="0" smtClean="0">
                    <a:latin typeface="Tahoma" pitchFamily="34" charset="0"/>
                  </a:rPr>
                  <a:t>，寻找</a:t>
                </a:r>
                <a14:m>
                  <m:oMath xmlns:m="http://schemas.openxmlformats.org/officeDocument/2006/math">
                    <m:r>
                      <a:rPr lang="en-US" altLang="zh-CN" i="1" dirty="0" smtClean="0">
                        <a:latin typeface="Cambria Math"/>
                      </a:rPr>
                      <m:t>𝑀</m:t>
                    </m:r>
                    <m:r>
                      <a:rPr lang="en-US" altLang="zh-CN" i="1" dirty="0" smtClean="0">
                        <a:latin typeface="Cambria Math"/>
                      </a:rPr>
                      <m:t>’≠ </m:t>
                    </m:r>
                    <m:r>
                      <a:rPr lang="en-US" altLang="zh-CN" i="1" dirty="0" smtClean="0">
                        <a:latin typeface="Cambria Math"/>
                      </a:rPr>
                      <m:t>𝑀</m:t>
                    </m:r>
                  </m:oMath>
                </a14:m>
                <a:r>
                  <a:rPr lang="zh-CN" altLang="en-US" dirty="0" smtClean="0">
                    <a:latin typeface="Tahoma" pitchFamily="34" charset="0"/>
                  </a:rPr>
                  <a:t>，使</a:t>
                </a:r>
                <a14:m>
                  <m:oMath xmlns:m="http://schemas.openxmlformats.org/officeDocument/2006/math">
                    <m:r>
                      <a:rPr lang="en-US" altLang="zh-CN" i="1" dirty="0" smtClean="0">
                        <a:latin typeface="Cambria Math"/>
                      </a:rPr>
                      <m:t>h</m:t>
                    </m:r>
                    <m:r>
                      <a:rPr lang="en-US" altLang="zh-CN" i="1" dirty="0" smtClean="0">
                        <a:latin typeface="Cambria Math"/>
                      </a:rPr>
                      <m:t>(</m:t>
                    </m:r>
                    <m:r>
                      <a:rPr lang="en-US" altLang="zh-CN" i="1" dirty="0" smtClean="0">
                        <a:latin typeface="Cambria Math"/>
                      </a:rPr>
                      <m:t>𝑀</m:t>
                    </m:r>
                    <m:r>
                      <a:rPr lang="en-US" altLang="zh-CN" i="1" dirty="0" smtClean="0">
                        <a:latin typeface="Cambria Math"/>
                        <a:sym typeface="Courier New" pitchFamily="49" charset="0"/>
                      </a:rPr>
                      <m:t>’</m:t>
                    </m:r>
                    <m:r>
                      <a:rPr lang="en-US" altLang="zh-CN" i="1" dirty="0" smtClean="0">
                        <a:latin typeface="Cambria Math"/>
                      </a:rPr>
                      <m:t>)= </m:t>
                    </m:r>
                    <m:r>
                      <a:rPr lang="en-US" altLang="zh-CN" i="1" dirty="0" smtClean="0">
                        <a:latin typeface="Cambria Math"/>
                      </a:rPr>
                      <m:t>𝐻</m:t>
                    </m:r>
                    <m:r>
                      <a:rPr lang="en-US" altLang="zh-CN" i="1" baseline="-25000" dirty="0" smtClean="0">
                        <a:latin typeface="Cambria Math"/>
                      </a:rPr>
                      <m:t>0</m:t>
                    </m:r>
                  </m:oMath>
                </a14:m>
                <a:endParaRPr lang="en-US" altLang="zh-CN" sz="2400" dirty="0" smtClean="0">
                  <a:latin typeface="Tahoma" pitchFamily="34" charset="0"/>
                </a:endParaRPr>
              </a:p>
              <a:p>
                <a:pPr>
                  <a:spcBef>
                    <a:spcPct val="0"/>
                  </a:spcBef>
                  <a:buFontTx/>
                  <a:buNone/>
                </a:pPr>
                <a:r>
                  <a:rPr lang="zh-CN" altLang="en-US" sz="2400" dirty="0" smtClean="0">
                    <a:latin typeface="Tahoma" pitchFamily="34" charset="0"/>
                  </a:rPr>
                  <a:t>（2）</a:t>
                </a:r>
                <a:r>
                  <a:rPr lang="zh-CN" altLang="en-US" sz="2400" b="1" dirty="0" smtClean="0">
                    <a:solidFill>
                      <a:srgbClr val="FF00FF"/>
                    </a:solidFill>
                    <a:latin typeface="Tahoma" pitchFamily="34" charset="0"/>
                  </a:rPr>
                  <a:t>密码分析法</a:t>
                </a:r>
                <a:r>
                  <a:rPr lang="zh-CN" altLang="en-US" sz="2400" dirty="0" smtClean="0">
                    <a:latin typeface="Tahoma" pitchFamily="34" charset="0"/>
                  </a:rPr>
                  <a:t>：依赖于对</a:t>
                </a:r>
                <a:r>
                  <a:rPr lang="en-US" altLang="zh-CN" sz="2400" dirty="0" smtClean="0">
                    <a:latin typeface="Tahoma" pitchFamily="34" charset="0"/>
                  </a:rPr>
                  <a:t>Hash</a:t>
                </a:r>
                <a:r>
                  <a:rPr lang="zh-CN" altLang="en-US" sz="2400" dirty="0" smtClean="0">
                    <a:latin typeface="Tahoma" pitchFamily="34" charset="0"/>
                  </a:rPr>
                  <a:t>函数的结构和代数性质分析，采用针对</a:t>
                </a:r>
                <a:r>
                  <a:rPr lang="en-US" altLang="zh-CN" sz="2400" dirty="0" smtClean="0">
                    <a:latin typeface="Tahoma" pitchFamily="34" charset="0"/>
                  </a:rPr>
                  <a:t>Hash</a:t>
                </a:r>
                <a:r>
                  <a:rPr lang="zh-CN" altLang="en-US" sz="2400" dirty="0" smtClean="0">
                    <a:latin typeface="Tahoma" pitchFamily="34" charset="0"/>
                  </a:rPr>
                  <a:t>函数弱性质的方法进行攻击。这类攻击方法有</a:t>
                </a:r>
                <a:r>
                  <a:rPr lang="zh-CN" altLang="en-US" sz="2400" dirty="0" smtClean="0">
                    <a:solidFill>
                      <a:srgbClr val="FF0000"/>
                    </a:solidFill>
                    <a:latin typeface="Tahoma" pitchFamily="34" charset="0"/>
                  </a:rPr>
                  <a:t>中间相遇攻击、修正分组攻击和差分分析</a:t>
                </a:r>
                <a:r>
                  <a:rPr lang="zh-CN" altLang="en-US" sz="2400" dirty="0" smtClean="0">
                    <a:latin typeface="Tahoma" pitchFamily="34" charset="0"/>
                  </a:rPr>
                  <a:t>等</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a:stretch>
                  <a:fillRect l="-1111" t="-1290" r="-481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99AE845-096D-4A00-8D4C-B027CF42B8BA}"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42</a:t>
            </a:fld>
            <a:endParaRPr lang="en-US" altLang="zh-CN"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生日攻击</a:t>
            </a:r>
            <a:endParaRPr lang="zh-CN" altLang="en-US" dirty="0"/>
          </a:p>
        </p:txBody>
      </p:sp>
      <p:sp>
        <p:nvSpPr>
          <p:cNvPr id="3" name="内容占位符 2"/>
          <p:cNvSpPr>
            <a:spLocks noGrp="1"/>
          </p:cNvSpPr>
          <p:nvPr>
            <p:ph idx="1"/>
          </p:nvPr>
        </p:nvSpPr>
        <p:spPr>
          <a:xfrm>
            <a:off x="457200" y="1828800"/>
            <a:ext cx="8229600" cy="4038600"/>
          </a:xfrm>
        </p:spPr>
        <p:txBody>
          <a:bodyPr/>
          <a:lstStyle/>
          <a:p>
            <a:pPr>
              <a:spcBef>
                <a:spcPct val="50000"/>
              </a:spcBef>
              <a:buNone/>
            </a:pPr>
            <a:r>
              <a:rPr lang="zh-CN" altLang="en-US" sz="3200" b="1" dirty="0" smtClean="0">
                <a:solidFill>
                  <a:srgbClr val="FF00FF"/>
                </a:solidFill>
              </a:rPr>
              <a:t>第</a:t>
            </a:r>
            <a:r>
              <a:rPr lang="en-US" altLang="zh-CN" sz="3200" b="1" dirty="0" smtClean="0">
                <a:solidFill>
                  <a:srgbClr val="FF00FF"/>
                </a:solidFill>
              </a:rPr>
              <a:t>1</a:t>
            </a:r>
            <a:r>
              <a:rPr lang="zh-CN" altLang="en-US" sz="3200" b="1" dirty="0" smtClean="0">
                <a:solidFill>
                  <a:srgbClr val="FF00FF"/>
                </a:solidFill>
              </a:rPr>
              <a:t>类生日问题：</a:t>
            </a:r>
            <a:r>
              <a:rPr lang="zh-CN" altLang="en-US" dirty="0" smtClean="0">
                <a:latin typeface="华文中宋" pitchFamily="2" charset="-122"/>
                <a:ea typeface="华文中宋" pitchFamily="2" charset="-122"/>
              </a:rPr>
              <a:t>假设已经知道</a:t>
            </a:r>
            <a:r>
              <a:rPr lang="en-US" altLang="zh-CN" dirty="0" smtClean="0">
                <a:latin typeface="华文中宋" pitchFamily="2" charset="-122"/>
                <a:ea typeface="华文中宋" pitchFamily="2" charset="-122"/>
              </a:rPr>
              <a:t>A</a:t>
            </a:r>
            <a:r>
              <a:rPr lang="zh-CN" altLang="en-US" dirty="0" smtClean="0">
                <a:latin typeface="华文中宋" pitchFamily="2" charset="-122"/>
                <a:ea typeface="华文中宋" pitchFamily="2" charset="-122"/>
              </a:rPr>
              <a:t>的生日，问至少有多少个人在一起时，至少以</a:t>
            </a:r>
            <a:r>
              <a:rPr lang="en-US" altLang="zh-CN" dirty="0" smtClean="0">
                <a:latin typeface="华文中宋" pitchFamily="2" charset="-122"/>
                <a:ea typeface="华文中宋" pitchFamily="2" charset="-122"/>
              </a:rPr>
              <a:t>1/2</a:t>
            </a:r>
            <a:r>
              <a:rPr lang="zh-CN" altLang="en-US" dirty="0" smtClean="0">
                <a:latin typeface="华文中宋" pitchFamily="2" charset="-122"/>
                <a:ea typeface="华文中宋" pitchFamily="2" charset="-122"/>
              </a:rPr>
              <a:t>的概率使有一个人和</a:t>
            </a:r>
            <a:r>
              <a:rPr lang="en-US" altLang="zh-CN" dirty="0" smtClean="0">
                <a:latin typeface="华文中宋" pitchFamily="2" charset="-122"/>
                <a:ea typeface="华文中宋" pitchFamily="2" charset="-122"/>
              </a:rPr>
              <a:t>A</a:t>
            </a:r>
            <a:r>
              <a:rPr lang="zh-CN" altLang="en-US" dirty="0" smtClean="0">
                <a:latin typeface="华文中宋" pitchFamily="2" charset="-122"/>
                <a:ea typeface="华文中宋" pitchFamily="2" charset="-122"/>
              </a:rPr>
              <a:t>的生日相同？</a:t>
            </a:r>
            <a:endParaRPr lang="en-US" altLang="zh-CN" dirty="0" smtClean="0">
              <a:latin typeface="华文中宋" pitchFamily="2" charset="-122"/>
              <a:ea typeface="华文中宋" pitchFamily="2" charset="-122"/>
            </a:endParaRPr>
          </a:p>
          <a:p>
            <a:pPr marL="342900" lvl="1" indent="-342900">
              <a:spcBef>
                <a:spcPct val="50000"/>
              </a:spcBef>
              <a:buClr>
                <a:schemeClr val="hlink"/>
              </a:buClr>
              <a:buNone/>
            </a:pPr>
            <a:r>
              <a:rPr lang="zh-CN" altLang="en-US" sz="3200" b="1" dirty="0" smtClean="0">
                <a:solidFill>
                  <a:srgbClr val="FF00FF"/>
                </a:solidFill>
                <a:ea typeface="+mn-ea"/>
                <a:cs typeface="+mn-cs"/>
              </a:rPr>
              <a:t>第</a:t>
            </a:r>
            <a:r>
              <a:rPr lang="en-US" altLang="zh-CN" sz="3200" b="1" dirty="0" smtClean="0">
                <a:solidFill>
                  <a:srgbClr val="FF00FF"/>
                </a:solidFill>
                <a:ea typeface="+mn-ea"/>
                <a:cs typeface="+mn-cs"/>
              </a:rPr>
              <a:t>2</a:t>
            </a:r>
            <a:r>
              <a:rPr lang="zh-CN" altLang="en-US" sz="3200" b="1" dirty="0" smtClean="0">
                <a:solidFill>
                  <a:srgbClr val="FF00FF"/>
                </a:solidFill>
                <a:ea typeface="+mn-ea"/>
                <a:cs typeface="+mn-cs"/>
              </a:rPr>
              <a:t>类生日问题：</a:t>
            </a:r>
            <a:r>
              <a:rPr lang="zh-CN" altLang="en-US" sz="2800" dirty="0" smtClean="0">
                <a:latin typeface="华文中宋" pitchFamily="2" charset="-122"/>
                <a:ea typeface="华文中宋" pitchFamily="2" charset="-122"/>
                <a:cs typeface="+mn-cs"/>
              </a:rPr>
              <a:t>至少有多少个人在一起时，能保证至少以</a:t>
            </a:r>
            <a:r>
              <a:rPr lang="en-US" altLang="zh-CN" sz="2800" dirty="0" smtClean="0">
                <a:latin typeface="华文中宋" pitchFamily="2" charset="-122"/>
                <a:ea typeface="华文中宋" pitchFamily="2" charset="-122"/>
                <a:cs typeface="+mn-cs"/>
              </a:rPr>
              <a:t>1/2</a:t>
            </a:r>
            <a:r>
              <a:rPr lang="zh-CN" altLang="en-US" sz="2800" dirty="0" smtClean="0">
                <a:latin typeface="华文中宋" pitchFamily="2" charset="-122"/>
                <a:ea typeface="华文中宋" pitchFamily="2" charset="-122"/>
                <a:cs typeface="+mn-cs"/>
              </a:rPr>
              <a:t>的概率存在</a:t>
            </a:r>
            <a:r>
              <a:rPr lang="en-US" altLang="zh-CN" sz="2800" dirty="0" smtClean="0">
                <a:latin typeface="华文中宋" pitchFamily="2" charset="-122"/>
                <a:ea typeface="华文中宋" pitchFamily="2" charset="-122"/>
                <a:cs typeface="+mn-cs"/>
              </a:rPr>
              <a:t>2</a:t>
            </a:r>
            <a:r>
              <a:rPr lang="zh-CN" altLang="en-US" sz="2800" dirty="0" smtClean="0">
                <a:latin typeface="华文中宋" pitchFamily="2" charset="-122"/>
                <a:ea typeface="华文中宋" pitchFamily="2" charset="-122"/>
                <a:cs typeface="+mn-cs"/>
              </a:rPr>
              <a:t>个人有相同的生日？</a:t>
            </a:r>
            <a:endParaRPr lang="en-US" altLang="zh-CN" sz="2800" dirty="0" smtClean="0">
              <a:latin typeface="华文中宋" pitchFamily="2" charset="-122"/>
              <a:ea typeface="华文中宋" pitchFamily="2" charset="-122"/>
              <a:cs typeface="+mn-cs"/>
            </a:endParaRPr>
          </a:p>
          <a:p>
            <a:pPr marL="342900" lvl="1" indent="-342900">
              <a:spcBef>
                <a:spcPct val="50000"/>
              </a:spcBef>
              <a:buClr>
                <a:schemeClr val="hlink"/>
              </a:buClr>
              <a:buNone/>
            </a:pPr>
            <a:endParaRPr lang="zh-CN" altLang="en-US" sz="2800" dirty="0" smtClean="0">
              <a:latin typeface="华文中宋" pitchFamily="2" charset="-122"/>
              <a:ea typeface="华文中宋" pitchFamily="2" charset="-122"/>
              <a:cs typeface="+mn-cs"/>
            </a:endParaRPr>
          </a:p>
          <a:p>
            <a:pPr lvl="1">
              <a:spcBef>
                <a:spcPct val="50000"/>
              </a:spcBef>
              <a:buFontTx/>
              <a:buChar char="•"/>
            </a:pPr>
            <a:r>
              <a:rPr lang="zh-CN" altLang="en-US" dirty="0" smtClean="0"/>
              <a:t>假定</a:t>
            </a:r>
            <a:r>
              <a:rPr lang="en-US" altLang="zh-CN" dirty="0" smtClean="0"/>
              <a:t>: </a:t>
            </a:r>
            <a:r>
              <a:rPr lang="zh-CN" altLang="en-US" dirty="0" smtClean="0"/>
              <a:t>一年有</a:t>
            </a:r>
            <a:r>
              <a:rPr lang="en-US" altLang="zh-CN" dirty="0" smtClean="0"/>
              <a:t>365</a:t>
            </a:r>
            <a:r>
              <a:rPr lang="zh-CN" altLang="en-US" dirty="0" smtClean="0"/>
              <a:t>天，且所有人的生日均匀分布于</a:t>
            </a:r>
            <a:r>
              <a:rPr lang="en-US" altLang="zh-CN" dirty="0" smtClean="0"/>
              <a:t>365</a:t>
            </a:r>
            <a:r>
              <a:rPr lang="zh-CN" altLang="en-US" dirty="0" smtClean="0"/>
              <a:t>天中</a:t>
            </a:r>
            <a:endParaRPr lang="zh-CN" altLang="en-US" dirty="0"/>
          </a:p>
        </p:txBody>
      </p:sp>
      <p:sp>
        <p:nvSpPr>
          <p:cNvPr id="4" name="日期占位符 3"/>
          <p:cNvSpPr>
            <a:spLocks noGrp="1"/>
          </p:cNvSpPr>
          <p:nvPr>
            <p:ph type="dt" sz="half" idx="10"/>
          </p:nvPr>
        </p:nvSpPr>
        <p:spPr/>
        <p:txBody>
          <a:bodyPr/>
          <a:lstStyle/>
          <a:p>
            <a:fld id="{69C96C90-0B15-43A3-9539-DA4DABC43CF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43</a:t>
            </a:fld>
            <a:endParaRPr lang="en-US" altLang="zh-CN"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FF"/>
                </a:solidFill>
              </a:rPr>
              <a:t>第</a:t>
            </a:r>
            <a:r>
              <a:rPr lang="en-US" altLang="zh-CN" dirty="0" smtClean="0">
                <a:solidFill>
                  <a:srgbClr val="FF00FF"/>
                </a:solidFill>
              </a:rPr>
              <a:t>1</a:t>
            </a:r>
            <a:r>
              <a:rPr lang="zh-CN" altLang="en-US" dirty="0" smtClean="0">
                <a:solidFill>
                  <a:srgbClr val="FF00FF"/>
                </a:solidFill>
              </a:rPr>
              <a:t>类生日问题</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Bef>
                    <a:spcPct val="50000"/>
                  </a:spcBef>
                  <a:buFontTx/>
                  <a:buChar char="•"/>
                </a:pPr>
                <a:r>
                  <a:rPr lang="zh-CN" altLang="en-US" dirty="0" smtClean="0"/>
                  <a:t>有</a:t>
                </a:r>
                <a:r>
                  <a:rPr lang="en-US" altLang="zh-CN" dirty="0" smtClean="0"/>
                  <a:t>1</a:t>
                </a:r>
                <a:r>
                  <a:rPr lang="zh-CN" altLang="en-US" dirty="0" smtClean="0"/>
                  <a:t>人和</a:t>
                </a:r>
                <a:r>
                  <a:rPr lang="en-US" altLang="zh-CN" dirty="0" smtClean="0"/>
                  <a:t>A</a:t>
                </a:r>
                <a:r>
                  <a:rPr lang="zh-CN" altLang="en-US" dirty="0" smtClean="0"/>
                  <a:t>有相同生日的概率为</a:t>
                </a:r>
                <a14:m>
                  <m:oMath xmlns:m="http://schemas.openxmlformats.org/officeDocument/2006/math">
                    <m:f>
                      <m:fPr>
                        <m:ctrlPr>
                          <a:rPr lang="en-US" altLang="zh-CN" i="1" dirty="0" smtClean="0">
                            <a:latin typeface="Cambria Math"/>
                          </a:rPr>
                        </m:ctrlPr>
                      </m:fPr>
                      <m:num>
                        <m:r>
                          <a:rPr lang="en-US" altLang="zh-CN" i="1" dirty="0" smtClean="0">
                            <a:latin typeface="Cambria Math"/>
                          </a:rPr>
                          <m:t>1</m:t>
                        </m:r>
                      </m:num>
                      <m:den>
                        <m:r>
                          <a:rPr lang="en-US" altLang="zh-CN" i="1" dirty="0" smtClean="0">
                            <a:latin typeface="Cambria Math"/>
                          </a:rPr>
                          <m:t>365</m:t>
                        </m:r>
                      </m:den>
                    </m:f>
                  </m:oMath>
                </a14:m>
                <a:r>
                  <a:rPr lang="zh-CN" altLang="en-US" dirty="0" smtClean="0"/>
                  <a:t>，有不同生日的概率则为</a:t>
                </a:r>
                <a14:m>
                  <m:oMath xmlns:m="http://schemas.openxmlformats.org/officeDocument/2006/math">
                    <m:r>
                      <a:rPr lang="en-US" altLang="zh-CN" i="1" dirty="0" smtClean="0">
                        <a:latin typeface="Cambria Math"/>
                      </a:rPr>
                      <m:t>1</m:t>
                    </m:r>
                    <m:r>
                      <a:rPr lang="zh-CN" altLang="en-US" i="1" dirty="0" smtClean="0">
                        <a:latin typeface="Cambria Math"/>
                      </a:rPr>
                      <m:t>－</m:t>
                    </m:r>
                    <m:f>
                      <m:fPr>
                        <m:ctrlPr>
                          <a:rPr lang="en-US" altLang="zh-CN" i="1" dirty="0" smtClean="0">
                            <a:latin typeface="Cambria Math"/>
                          </a:rPr>
                        </m:ctrlPr>
                      </m:fPr>
                      <m:num>
                        <m:r>
                          <a:rPr lang="en-US" altLang="zh-CN" i="1" dirty="0" smtClean="0">
                            <a:latin typeface="Cambria Math"/>
                          </a:rPr>
                          <m:t>1</m:t>
                        </m:r>
                      </m:num>
                      <m:den>
                        <m:r>
                          <a:rPr lang="en-US" altLang="zh-CN" i="1" dirty="0" smtClean="0">
                            <a:latin typeface="Cambria Math"/>
                          </a:rPr>
                          <m:t>365</m:t>
                        </m:r>
                      </m:den>
                    </m:f>
                    <m:r>
                      <a:rPr lang="zh-CN" altLang="en-US" i="1" dirty="0" smtClean="0">
                        <a:latin typeface="Cambria Math"/>
                      </a:rPr>
                      <m:t>＝</m:t>
                    </m:r>
                    <m:f>
                      <m:fPr>
                        <m:ctrlPr>
                          <a:rPr lang="en-US" altLang="zh-CN" i="1" dirty="0" smtClean="0">
                            <a:latin typeface="Cambria Math"/>
                          </a:rPr>
                        </m:ctrlPr>
                      </m:fPr>
                      <m:num>
                        <m:r>
                          <a:rPr lang="en-US" altLang="zh-CN" i="1" dirty="0" smtClean="0">
                            <a:latin typeface="Cambria Math"/>
                          </a:rPr>
                          <m:t>364</m:t>
                        </m:r>
                      </m:num>
                      <m:den>
                        <m:r>
                          <a:rPr lang="en-US" altLang="zh-CN" i="1" dirty="0" smtClean="0">
                            <a:latin typeface="Cambria Math"/>
                          </a:rPr>
                          <m:t>365</m:t>
                        </m:r>
                      </m:den>
                    </m:f>
                  </m:oMath>
                </a14:m>
                <a:endParaRPr lang="en-US" altLang="zh-CN" i="1" dirty="0" smtClean="0">
                  <a:latin typeface="Cambria Math"/>
                </a:endParaRPr>
              </a:p>
              <a:p>
                <a:pPr>
                  <a:spcBef>
                    <a:spcPct val="50000"/>
                  </a:spcBef>
                  <a:buFontTx/>
                  <a:buChar char="•"/>
                </a:pPr>
                <a14:m>
                  <m:oMath xmlns:m="http://schemas.openxmlformats.org/officeDocument/2006/math">
                    <m:r>
                      <a:rPr lang="en-US" altLang="zh-CN" i="1" dirty="0" smtClean="0">
                        <a:latin typeface="Cambria Math"/>
                      </a:rPr>
                      <m:t>𝐾</m:t>
                    </m:r>
                  </m:oMath>
                </a14:m>
                <a:r>
                  <a:rPr lang="zh-CN" altLang="en-US" dirty="0" smtClean="0"/>
                  <a:t>个人与</a:t>
                </a:r>
                <a:r>
                  <a:rPr lang="en-US" altLang="zh-CN" dirty="0" smtClean="0"/>
                  <a:t>A</a:t>
                </a:r>
                <a:r>
                  <a:rPr lang="zh-CN" altLang="en-US" dirty="0" smtClean="0"/>
                  <a:t>生日不同的概率应为 </a:t>
                </a:r>
                <a14:m>
                  <m:oMath xmlns:m="http://schemas.openxmlformats.org/officeDocument/2006/math">
                    <m:d>
                      <m:dPr>
                        <m:ctrlPr>
                          <a:rPr lang="en-US" altLang="zh-CN" i="1" dirty="0" smtClean="0">
                            <a:latin typeface="Cambria Math"/>
                          </a:rPr>
                        </m:ctrlPr>
                      </m:dPr>
                      <m:e>
                        <m:f>
                          <m:fPr>
                            <m:ctrlPr>
                              <a:rPr lang="en-US" altLang="zh-CN" i="1" dirty="0" smtClean="0">
                                <a:latin typeface="Cambria Math"/>
                              </a:rPr>
                            </m:ctrlPr>
                          </m:fPr>
                          <m:num>
                            <m:r>
                              <a:rPr lang="en-US" altLang="zh-CN" i="1" dirty="0" smtClean="0">
                                <a:latin typeface="Cambria Math"/>
                              </a:rPr>
                              <m:t>364</m:t>
                            </m:r>
                          </m:num>
                          <m:den>
                            <m:r>
                              <a:rPr lang="en-US" altLang="zh-CN" i="1" dirty="0" smtClean="0">
                                <a:latin typeface="Cambria Math"/>
                              </a:rPr>
                              <m:t>365</m:t>
                            </m:r>
                          </m:den>
                        </m:f>
                      </m:e>
                    </m:d>
                    <m:r>
                      <a:rPr lang="en-US" altLang="zh-CN" i="1" baseline="30000" dirty="0" smtClean="0">
                        <a:latin typeface="Cambria Math"/>
                      </a:rPr>
                      <m:t>𝑘</m:t>
                    </m:r>
                  </m:oMath>
                </a14:m>
                <a:endParaRPr lang="zh-CN" altLang="en-US" dirty="0" smtClean="0"/>
              </a:p>
              <a:p>
                <a:pPr>
                  <a:spcBef>
                    <a:spcPct val="50000"/>
                  </a:spcBef>
                  <a:buFontTx/>
                  <a:buChar char="•"/>
                </a:pPr>
                <a14:m>
                  <m:oMath xmlns:m="http://schemas.openxmlformats.org/officeDocument/2006/math">
                    <m:r>
                      <a:rPr lang="en-US" altLang="zh-CN" i="1" dirty="0" smtClean="0">
                        <a:latin typeface="Cambria Math"/>
                      </a:rPr>
                      <m:t>𝐾</m:t>
                    </m:r>
                  </m:oMath>
                </a14:m>
                <a:r>
                  <a:rPr lang="zh-CN" altLang="en-US" dirty="0" smtClean="0"/>
                  <a:t>个人至少有</a:t>
                </a:r>
                <a:r>
                  <a:rPr lang="en-US" altLang="zh-CN" dirty="0" smtClean="0"/>
                  <a:t>1</a:t>
                </a:r>
                <a:r>
                  <a:rPr lang="zh-CN" altLang="en-US" dirty="0" smtClean="0"/>
                  <a:t>个人与</a:t>
                </a:r>
                <a:r>
                  <a:rPr lang="en-US" altLang="zh-CN" dirty="0" smtClean="0"/>
                  <a:t>A</a:t>
                </a:r>
                <a:r>
                  <a:rPr lang="zh-CN" altLang="en-US" dirty="0" smtClean="0"/>
                  <a:t>的生日相同，且概率不小于</a:t>
                </a:r>
                <a14:m>
                  <m:oMath xmlns:m="http://schemas.openxmlformats.org/officeDocument/2006/math">
                    <m:f>
                      <m:fPr>
                        <m:ctrlPr>
                          <a:rPr lang="en-US" altLang="zh-CN" i="1" dirty="0" smtClean="0">
                            <a:latin typeface="Cambria Math"/>
                          </a:rPr>
                        </m:ctrlPr>
                      </m:fPr>
                      <m:num>
                        <m:r>
                          <a:rPr lang="en-US" altLang="zh-CN" i="1" dirty="0" smtClean="0">
                            <a:latin typeface="Cambria Math"/>
                          </a:rPr>
                          <m:t>1</m:t>
                        </m:r>
                      </m:num>
                      <m:den>
                        <m:r>
                          <a:rPr lang="en-US" altLang="zh-CN" i="1" dirty="0" smtClean="0">
                            <a:latin typeface="Cambria Math"/>
                          </a:rPr>
                          <m:t>2</m:t>
                        </m:r>
                      </m:den>
                    </m:f>
                  </m:oMath>
                </a14:m>
                <a:r>
                  <a:rPr lang="zh-CN" altLang="en-US" dirty="0" smtClean="0"/>
                  <a:t>应为</a:t>
                </a:r>
                <a14:m>
                  <m:oMath xmlns:m="http://schemas.openxmlformats.org/officeDocument/2006/math">
                    <m:r>
                      <a:rPr lang="en-US" altLang="zh-CN" i="1" dirty="0" smtClean="0">
                        <a:latin typeface="Cambria Math"/>
                      </a:rPr>
                      <m:t>1</m:t>
                    </m:r>
                    <m:r>
                      <a:rPr lang="zh-CN" altLang="en-US" i="1" dirty="0" smtClean="0">
                        <a:latin typeface="Cambria Math"/>
                      </a:rPr>
                      <m:t>－</m:t>
                    </m:r>
                    <m:d>
                      <m:dPr>
                        <m:ctrlPr>
                          <a:rPr lang="en-US" altLang="zh-CN" i="1" dirty="0" smtClean="0">
                            <a:latin typeface="Cambria Math"/>
                          </a:rPr>
                        </m:ctrlPr>
                      </m:dPr>
                      <m:e>
                        <m:f>
                          <m:fPr>
                            <m:ctrlPr>
                              <a:rPr lang="en-US" altLang="zh-CN" i="1" dirty="0" smtClean="0">
                                <a:latin typeface="Cambria Math"/>
                              </a:rPr>
                            </m:ctrlPr>
                          </m:fPr>
                          <m:num>
                            <m:r>
                              <a:rPr lang="en-US" altLang="zh-CN" i="1" dirty="0" smtClean="0">
                                <a:latin typeface="Cambria Math"/>
                              </a:rPr>
                              <m:t>364</m:t>
                            </m:r>
                          </m:num>
                          <m:den>
                            <m:r>
                              <a:rPr lang="en-US" altLang="zh-CN" i="1" dirty="0" smtClean="0">
                                <a:latin typeface="Cambria Math"/>
                              </a:rPr>
                              <m:t>365</m:t>
                            </m:r>
                          </m:den>
                        </m:f>
                      </m:e>
                    </m:d>
                    <m:r>
                      <a:rPr lang="en-US" altLang="zh-CN" i="1" baseline="30000" dirty="0" smtClean="0">
                        <a:latin typeface="Cambria Math"/>
                      </a:rPr>
                      <m:t>𝑘</m:t>
                    </m:r>
                    <m:r>
                      <a:rPr lang="en-US" altLang="zh-CN" i="1" dirty="0" smtClean="0">
                        <a:latin typeface="Cambria Math"/>
                      </a:rPr>
                      <m:t>≥</m:t>
                    </m:r>
                    <m:f>
                      <m:fPr>
                        <m:ctrlPr>
                          <a:rPr lang="en-US" altLang="zh-CN" i="1" baseline="30000" dirty="0" smtClean="0">
                            <a:latin typeface="Cambria Math"/>
                          </a:rPr>
                        </m:ctrlPr>
                      </m:fPr>
                      <m:num>
                        <m:r>
                          <a:rPr lang="en-US" altLang="zh-CN" i="1" dirty="0" smtClean="0">
                            <a:latin typeface="Cambria Math"/>
                          </a:rPr>
                          <m:t>1</m:t>
                        </m:r>
                      </m:num>
                      <m:den>
                        <m:r>
                          <a:rPr lang="en-US" altLang="zh-CN" i="1" dirty="0" smtClean="0">
                            <a:latin typeface="Cambria Math"/>
                          </a:rPr>
                          <m:t>2</m:t>
                        </m:r>
                      </m:den>
                    </m:f>
                  </m:oMath>
                </a14:m>
                <a:r>
                  <a:rPr lang="zh-CN" altLang="en-US" dirty="0" smtClean="0"/>
                  <a:t>，即</a:t>
                </a:r>
                <a14:m>
                  <m:oMath xmlns:m="http://schemas.openxmlformats.org/officeDocument/2006/math">
                    <m:d>
                      <m:dPr>
                        <m:ctrlPr>
                          <a:rPr lang="en-US" altLang="zh-CN" i="1" dirty="0" smtClean="0">
                            <a:latin typeface="Cambria Math"/>
                          </a:rPr>
                        </m:ctrlPr>
                      </m:dPr>
                      <m:e>
                        <m:f>
                          <m:fPr>
                            <m:ctrlPr>
                              <a:rPr lang="en-US" altLang="zh-CN" i="1" dirty="0" smtClean="0">
                                <a:latin typeface="Cambria Math"/>
                              </a:rPr>
                            </m:ctrlPr>
                          </m:fPr>
                          <m:num>
                            <m:r>
                              <a:rPr lang="en-US" altLang="zh-CN" i="1" dirty="0" smtClean="0">
                                <a:latin typeface="Cambria Math"/>
                              </a:rPr>
                              <m:t>364</m:t>
                            </m:r>
                          </m:num>
                          <m:den>
                            <m:r>
                              <a:rPr lang="en-US" altLang="zh-CN" i="1" dirty="0" smtClean="0">
                                <a:latin typeface="Cambria Math"/>
                              </a:rPr>
                              <m:t>365</m:t>
                            </m:r>
                          </m:den>
                        </m:f>
                      </m:e>
                    </m:d>
                    <m:r>
                      <a:rPr lang="en-US" altLang="zh-CN" i="1" baseline="30000" dirty="0" smtClean="0">
                        <a:latin typeface="Cambria Math"/>
                      </a:rPr>
                      <m:t>𝑘</m:t>
                    </m:r>
                    <m:r>
                      <a:rPr lang="en-US" altLang="zh-CN" i="1" dirty="0" smtClean="0">
                        <a:latin typeface="Cambria Math"/>
                      </a:rPr>
                      <m:t>≤</m:t>
                    </m:r>
                    <m:f>
                      <m:fPr>
                        <m:ctrlPr>
                          <a:rPr lang="en-US" altLang="zh-CN" i="1" baseline="30000" dirty="0" smtClean="0">
                            <a:latin typeface="Cambria Math"/>
                          </a:rPr>
                        </m:ctrlPr>
                      </m:fPr>
                      <m:num>
                        <m:r>
                          <a:rPr lang="en-US" altLang="zh-CN" i="1" dirty="0" smtClean="0">
                            <a:latin typeface="Cambria Math"/>
                          </a:rPr>
                          <m:t>1</m:t>
                        </m:r>
                      </m:num>
                      <m:den>
                        <m:r>
                          <a:rPr lang="en-US" altLang="zh-CN" i="1" dirty="0" smtClean="0">
                            <a:latin typeface="Cambria Math"/>
                          </a:rPr>
                          <m:t>2</m:t>
                        </m:r>
                      </m:den>
                    </m:f>
                  </m:oMath>
                </a14:m>
                <a:endParaRPr lang="zh-CN" altLang="en-US" dirty="0" smtClean="0"/>
              </a:p>
              <a:p>
                <a:pPr>
                  <a:spcBef>
                    <a:spcPct val="50000"/>
                  </a:spcBef>
                  <a:buFontTx/>
                  <a:buChar char="•"/>
                </a:pPr>
                <a14:m>
                  <m:oMath xmlns:m="http://schemas.openxmlformats.org/officeDocument/2006/math">
                    <m:r>
                      <a:rPr lang="zh-CN" altLang="en-US" i="1" dirty="0" smtClean="0">
                        <a:latin typeface="Cambria Math"/>
                      </a:rPr>
                      <m:t> </m:t>
                    </m:r>
                    <m:r>
                      <a:rPr lang="en-US" altLang="zh-CN" i="1" dirty="0" smtClean="0">
                        <a:latin typeface="Cambria Math"/>
                      </a:rPr>
                      <m:t>𝐾</m:t>
                    </m:r>
                    <m:r>
                      <a:rPr lang="en-US" altLang="zh-CN" i="1" dirty="0" smtClean="0">
                        <a:latin typeface="Cambria Math"/>
                      </a:rPr>
                      <m:t>≥</m:t>
                    </m:r>
                    <m:f>
                      <m:fPr>
                        <m:ctrlPr>
                          <a:rPr lang="en-US" altLang="zh-CN" i="1" dirty="0" smtClean="0">
                            <a:latin typeface="Cambria Math"/>
                          </a:rPr>
                        </m:ctrlPr>
                      </m:fPr>
                      <m:num>
                        <m:r>
                          <a:rPr lang="en-US" altLang="zh-CN" i="1" dirty="0" smtClean="0">
                            <a:latin typeface="Cambria Math"/>
                          </a:rPr>
                          <m:t>0.6931471</m:t>
                        </m:r>
                      </m:num>
                      <m:den>
                        <m:r>
                          <a:rPr lang="en-US" altLang="zh-CN" i="1" dirty="0" smtClean="0">
                            <a:latin typeface="Cambria Math"/>
                          </a:rPr>
                          <m:t>0.027370</m:t>
                        </m:r>
                      </m:den>
                    </m:f>
                    <m:r>
                      <a:rPr lang="en-US" altLang="zh-CN" i="1" dirty="0" smtClean="0">
                        <a:latin typeface="Cambria Math"/>
                      </a:rPr>
                      <m:t>≥253</m:t>
                    </m:r>
                    <m:r>
                      <a:rPr lang="en-US" altLang="zh-CN" b="0" i="1" dirty="0" smtClean="0">
                        <a:latin typeface="Cambria Math"/>
                      </a:rPr>
                      <m:t>,</m:t>
                    </m:r>
                  </m:oMath>
                </a14:m>
                <a:r>
                  <a:rPr lang="zh-CN" altLang="en-US" dirty="0" smtClean="0"/>
                  <a:t>即至少为</a:t>
                </a:r>
                <a14:m>
                  <m:oMath xmlns:m="http://schemas.openxmlformats.org/officeDocument/2006/math">
                    <m:r>
                      <a:rPr lang="en-US" altLang="zh-CN" i="1" dirty="0" smtClean="0">
                        <a:latin typeface="Cambria Math"/>
                      </a:rPr>
                      <m:t>253</m:t>
                    </m:r>
                  </m:oMath>
                </a14:m>
                <a:r>
                  <a:rPr lang="zh-CN" altLang="en-US" dirty="0" smtClean="0"/>
                  <a:t>人</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07" r="-37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8052FC4-AB2B-461F-BE9C-39DA2526D1E5}"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44</a:t>
            </a:fld>
            <a:endParaRPr lang="en-US" altLang="zh-CN"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FF"/>
                </a:solidFill>
              </a:rPr>
              <a:t>第</a:t>
            </a:r>
            <a:r>
              <a:rPr lang="en-US" altLang="zh-CN" dirty="0" smtClean="0">
                <a:solidFill>
                  <a:srgbClr val="FF00FF"/>
                </a:solidFill>
              </a:rPr>
              <a:t>1</a:t>
            </a:r>
            <a:r>
              <a:rPr lang="zh-CN" altLang="en-US" dirty="0" smtClean="0">
                <a:solidFill>
                  <a:srgbClr val="FF00FF"/>
                </a:solidFill>
              </a:rPr>
              <a:t>类生日攻击</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752600"/>
                <a:ext cx="8229600" cy="4572000"/>
              </a:xfrm>
            </p:spPr>
            <p:txBody>
              <a:bodyPr/>
              <a:lstStyle/>
              <a:p>
                <a:pPr>
                  <a:spcBef>
                    <a:spcPct val="50000"/>
                  </a:spcBef>
                  <a:buFontTx/>
                  <a:buChar char="•"/>
                </a:pPr>
                <a:r>
                  <a:rPr lang="zh-CN" altLang="en-US" dirty="0" smtClean="0">
                    <a:latin typeface="华文中宋" pitchFamily="2" charset="-122"/>
                    <a:ea typeface="华文中宋" pitchFamily="2" charset="-122"/>
                  </a:rPr>
                  <a:t>如果已知一个</a:t>
                </a:r>
                <a:r>
                  <a:rPr lang="en-US" altLang="zh-CN" dirty="0" smtClean="0">
                    <a:latin typeface="华文中宋" pitchFamily="2" charset="-122"/>
                    <a:ea typeface="华文中宋" pitchFamily="2" charset="-122"/>
                  </a:rPr>
                  <a:t>Hash</a:t>
                </a:r>
                <a:r>
                  <a:rPr lang="zh-CN" altLang="en-US" dirty="0" smtClean="0">
                    <a:latin typeface="华文中宋" pitchFamily="2" charset="-122"/>
                    <a:ea typeface="华文中宋" pitchFamily="2" charset="-122"/>
                  </a:rPr>
                  <a:t>函数</a:t>
                </a:r>
                <a:r>
                  <a:rPr lang="en-US" altLang="zh-CN" dirty="0" smtClean="0">
                    <a:latin typeface="华文中宋" pitchFamily="2" charset="-122"/>
                    <a:ea typeface="华文中宋" pitchFamily="2" charset="-122"/>
                  </a:rPr>
                  <a:t>H</a:t>
                </a:r>
                <a:r>
                  <a:rPr lang="zh-CN" altLang="en-US" dirty="0" smtClean="0">
                    <a:latin typeface="华文中宋" pitchFamily="2" charset="-122"/>
                    <a:ea typeface="华文中宋" pitchFamily="2" charset="-122"/>
                  </a:rPr>
                  <a:t>有</a:t>
                </a:r>
                <a:r>
                  <a:rPr lang="en-US" altLang="zh-CN" dirty="0" smtClean="0">
                    <a:latin typeface="华文中宋" pitchFamily="2" charset="-122"/>
                    <a:ea typeface="华文中宋" pitchFamily="2" charset="-122"/>
                  </a:rPr>
                  <a:t>n</a:t>
                </a:r>
                <a:r>
                  <a:rPr lang="zh-CN" altLang="en-US" dirty="0" smtClean="0">
                    <a:latin typeface="华文中宋" pitchFamily="2" charset="-122"/>
                    <a:ea typeface="华文中宋" pitchFamily="2" charset="-122"/>
                  </a:rPr>
                  <a:t>个可能的输出，其中</a:t>
                </a:r>
                <a14:m>
                  <m:oMath xmlns:m="http://schemas.openxmlformats.org/officeDocument/2006/math">
                    <m:r>
                      <a:rPr lang="en-US" altLang="zh-CN" i="1" dirty="0" smtClean="0">
                        <a:latin typeface="Cambria Math"/>
                        <a:ea typeface="华文中宋" pitchFamily="2" charset="-122"/>
                      </a:rPr>
                      <m:t>𝐻</m:t>
                    </m:r>
                    <m:r>
                      <a:rPr lang="en-US" altLang="zh-CN" i="1" dirty="0" smtClean="0">
                        <a:latin typeface="Cambria Math"/>
                        <a:ea typeface="华文中宋" pitchFamily="2" charset="-122"/>
                      </a:rPr>
                      <m:t>(</m:t>
                    </m:r>
                    <m:r>
                      <a:rPr lang="en-US" altLang="zh-CN" i="1" dirty="0" smtClean="0">
                        <a:latin typeface="Cambria Math"/>
                        <a:ea typeface="华文中宋" pitchFamily="2" charset="-122"/>
                      </a:rPr>
                      <m:t>𝑥</m:t>
                    </m:r>
                    <m:r>
                      <a:rPr lang="en-US" altLang="zh-CN" i="1" dirty="0" smtClean="0">
                        <a:latin typeface="Cambria Math"/>
                        <a:ea typeface="华文中宋" pitchFamily="2" charset="-122"/>
                      </a:rPr>
                      <m:t>)</m:t>
                    </m:r>
                  </m:oMath>
                </a14:m>
                <a:r>
                  <a:rPr lang="zh-CN" altLang="en-US" dirty="0" smtClean="0">
                    <a:latin typeface="华文中宋" pitchFamily="2" charset="-122"/>
                    <a:ea typeface="华文中宋" pitchFamily="2" charset="-122"/>
                  </a:rPr>
                  <a:t>是一个特定的输出。随机取</a:t>
                </a:r>
                <a14:m>
                  <m:oMath xmlns:m="http://schemas.openxmlformats.org/officeDocument/2006/math">
                    <m:r>
                      <a:rPr lang="en-US" altLang="zh-CN" i="1" dirty="0" smtClean="0">
                        <a:latin typeface="Cambria Math"/>
                        <a:ea typeface="华文中宋" pitchFamily="2" charset="-122"/>
                      </a:rPr>
                      <m:t>𝑘</m:t>
                    </m:r>
                  </m:oMath>
                </a14:m>
                <a:r>
                  <a:rPr lang="zh-CN" altLang="en-US" dirty="0" smtClean="0">
                    <a:latin typeface="华文中宋" pitchFamily="2" charset="-122"/>
                    <a:ea typeface="华文中宋" pitchFamily="2" charset="-122"/>
                  </a:rPr>
                  <a:t>个输入，则至少有一个输入</a:t>
                </a:r>
                <a14:m>
                  <m:oMath xmlns:m="http://schemas.openxmlformats.org/officeDocument/2006/math">
                    <m:r>
                      <a:rPr lang="en-US" altLang="zh-CN" i="1" dirty="0" smtClean="0">
                        <a:latin typeface="Cambria Math"/>
                        <a:ea typeface="华文中宋" pitchFamily="2" charset="-122"/>
                      </a:rPr>
                      <m:t>𝑦</m:t>
                    </m:r>
                  </m:oMath>
                </a14:m>
                <a:r>
                  <a:rPr lang="zh-CN" altLang="en-US" dirty="0" smtClean="0">
                    <a:latin typeface="华文中宋" pitchFamily="2" charset="-122"/>
                    <a:ea typeface="华文中宋" pitchFamily="2" charset="-122"/>
                  </a:rPr>
                  <a:t>使得</a:t>
                </a:r>
                <a14:m>
                  <m:oMath xmlns:m="http://schemas.openxmlformats.org/officeDocument/2006/math">
                    <m:r>
                      <a:rPr lang="en-US" altLang="zh-CN" i="1" dirty="0" smtClean="0">
                        <a:latin typeface="Cambria Math"/>
                        <a:ea typeface="华文中宋" pitchFamily="2" charset="-122"/>
                      </a:rPr>
                      <m:t>𝐻</m:t>
                    </m:r>
                    <m:r>
                      <a:rPr lang="en-US" altLang="zh-CN" i="1" dirty="0" smtClean="0">
                        <a:latin typeface="Cambria Math"/>
                        <a:ea typeface="华文中宋" pitchFamily="2" charset="-122"/>
                      </a:rPr>
                      <m:t>(</m:t>
                    </m:r>
                    <m:r>
                      <a:rPr lang="en-US" altLang="zh-CN" i="1" dirty="0" smtClean="0">
                        <a:latin typeface="Cambria Math"/>
                        <a:ea typeface="华文中宋" pitchFamily="2" charset="-122"/>
                      </a:rPr>
                      <m:t>𝑦</m:t>
                    </m:r>
                    <m:r>
                      <a:rPr lang="en-US" altLang="zh-CN" i="1" dirty="0" smtClean="0">
                        <a:latin typeface="Cambria Math"/>
                        <a:ea typeface="华文中宋" pitchFamily="2" charset="-122"/>
                      </a:rPr>
                      <m:t>)</m:t>
                    </m:r>
                    <m:r>
                      <a:rPr lang="zh-CN" altLang="en-US" i="1" dirty="0" smtClean="0">
                        <a:latin typeface="Cambria Math"/>
                        <a:ea typeface="华文中宋" pitchFamily="2" charset="-122"/>
                      </a:rPr>
                      <m:t>＝</m:t>
                    </m:r>
                    <m:r>
                      <a:rPr lang="en-US" altLang="zh-CN" i="1" dirty="0" smtClean="0">
                        <a:latin typeface="Cambria Math"/>
                        <a:ea typeface="华文中宋" pitchFamily="2" charset="-122"/>
                      </a:rPr>
                      <m:t>𝐻</m:t>
                    </m:r>
                    <m:r>
                      <a:rPr lang="en-US" altLang="zh-CN" i="1" dirty="0" smtClean="0">
                        <a:latin typeface="Cambria Math"/>
                        <a:ea typeface="华文中宋" pitchFamily="2" charset="-122"/>
                      </a:rPr>
                      <m:t>(</m:t>
                    </m:r>
                    <m:r>
                      <a:rPr lang="en-US" altLang="zh-CN" i="1" dirty="0" smtClean="0">
                        <a:latin typeface="Cambria Math"/>
                        <a:ea typeface="华文中宋" pitchFamily="2" charset="-122"/>
                      </a:rPr>
                      <m:t>𝑥</m:t>
                    </m:r>
                    <m:r>
                      <a:rPr lang="en-US" altLang="zh-CN" i="1" dirty="0" smtClean="0">
                        <a:latin typeface="Cambria Math"/>
                        <a:ea typeface="华文中宋" pitchFamily="2" charset="-122"/>
                      </a:rPr>
                      <m:t>)</m:t>
                    </m:r>
                  </m:oMath>
                </a14:m>
                <a:r>
                  <a:rPr lang="zh-CN" altLang="en-US" dirty="0" smtClean="0">
                    <a:latin typeface="华文中宋" pitchFamily="2" charset="-122"/>
                    <a:ea typeface="华文中宋" pitchFamily="2" charset="-122"/>
                  </a:rPr>
                  <a:t>的概率为</a:t>
                </a:r>
                <a:r>
                  <a:rPr lang="en-US" altLang="zh-CN" dirty="0" smtClean="0">
                    <a:latin typeface="华文中宋" pitchFamily="2" charset="-122"/>
                    <a:ea typeface="华文中宋" pitchFamily="2" charset="-122"/>
                  </a:rPr>
                  <a:t>0.5</a:t>
                </a:r>
                <a:r>
                  <a:rPr lang="zh-CN" altLang="en-US" dirty="0" smtClean="0">
                    <a:latin typeface="华文中宋" pitchFamily="2" charset="-122"/>
                    <a:ea typeface="华文中宋" pitchFamily="2" charset="-122"/>
                  </a:rPr>
                  <a:t>时，</a:t>
                </a:r>
                <a14:m>
                  <m:oMath xmlns:m="http://schemas.openxmlformats.org/officeDocument/2006/math">
                    <m:r>
                      <a:rPr lang="en-US" altLang="zh-CN" i="1" dirty="0" smtClean="0">
                        <a:latin typeface="Cambria Math"/>
                        <a:ea typeface="华文中宋" pitchFamily="2" charset="-122"/>
                      </a:rPr>
                      <m:t>𝑘</m:t>
                    </m:r>
                  </m:oMath>
                </a14:m>
                <a:r>
                  <a:rPr lang="zh-CN" altLang="en-US" dirty="0" smtClean="0">
                    <a:latin typeface="华文中宋" pitchFamily="2" charset="-122"/>
                    <a:ea typeface="华文中宋" pitchFamily="2" charset="-122"/>
                  </a:rPr>
                  <a:t>有多大？</a:t>
                </a:r>
                <a:endParaRPr lang="en-US" altLang="zh-CN" dirty="0" smtClean="0">
                  <a:latin typeface="华文中宋" pitchFamily="2" charset="-122"/>
                  <a:ea typeface="华文中宋" pitchFamily="2" charset="-122"/>
                </a:endParaRPr>
              </a:p>
              <a:p>
                <a:pPr>
                  <a:spcBef>
                    <a:spcPct val="50000"/>
                  </a:spcBef>
                  <a:buFontTx/>
                  <a:buChar char="•"/>
                </a:pPr>
                <a:endParaRPr lang="en-US" altLang="zh-CN" dirty="0" smtClean="0">
                  <a:latin typeface="华文中宋" pitchFamily="2" charset="-122"/>
                  <a:ea typeface="华文中宋" pitchFamily="2" charset="-122"/>
                </a:endParaRPr>
              </a:p>
              <a:p>
                <a:pPr>
                  <a:lnSpc>
                    <a:spcPct val="120000"/>
                  </a:lnSpc>
                  <a:spcBef>
                    <a:spcPct val="50000"/>
                  </a:spcBef>
                  <a:buFontTx/>
                  <a:buChar char="•"/>
                </a:pPr>
                <a:r>
                  <a:rPr lang="zh-CN" altLang="en-US" b="1" dirty="0" smtClean="0">
                    <a:solidFill>
                      <a:srgbClr val="FF0000"/>
                    </a:solidFill>
                  </a:rPr>
                  <a:t>解：</a:t>
                </a:r>
                <a:r>
                  <a:rPr lang="zh-CN" altLang="en-US" dirty="0" smtClean="0"/>
                  <a:t>因为</a:t>
                </a:r>
                <a14:m>
                  <m:oMath xmlns:m="http://schemas.openxmlformats.org/officeDocument/2006/math">
                    <m:r>
                      <a:rPr lang="en-US" altLang="zh-CN" i="1" dirty="0" smtClean="0">
                        <a:latin typeface="Cambria Math"/>
                      </a:rPr>
                      <m:t>𝐻</m:t>
                    </m:r>
                  </m:oMath>
                </a14:m>
                <a:r>
                  <a:rPr lang="zh-CN" altLang="en-US" dirty="0" smtClean="0"/>
                  <a:t>有</a:t>
                </a:r>
                <a14:m>
                  <m:oMath xmlns:m="http://schemas.openxmlformats.org/officeDocument/2006/math">
                    <m:r>
                      <a:rPr lang="en-US" altLang="zh-CN" i="1" dirty="0" smtClean="0">
                        <a:latin typeface="Cambria Math"/>
                      </a:rPr>
                      <m:t>𝑛</m:t>
                    </m:r>
                  </m:oMath>
                </a14:m>
                <a:r>
                  <a:rPr lang="zh-CN" altLang="en-US" dirty="0" smtClean="0"/>
                  <a:t>个可能的输出，所以</a:t>
                </a:r>
                <a14:m>
                  <m:oMath xmlns:m="http://schemas.openxmlformats.org/officeDocument/2006/math">
                    <m:r>
                      <a:rPr lang="en-US" altLang="zh-CN" i="1" dirty="0" smtClean="0">
                        <a:latin typeface="Cambria Math"/>
                      </a:rPr>
                      <m:t>𝐻</m:t>
                    </m:r>
                    <m:r>
                      <a:rPr lang="en-US" altLang="zh-CN" i="1" dirty="0" smtClean="0">
                        <a:latin typeface="Cambria Math"/>
                      </a:rPr>
                      <m:t>(</m:t>
                    </m:r>
                    <m:r>
                      <a:rPr lang="en-US" altLang="zh-CN" i="1" dirty="0" smtClean="0">
                        <a:latin typeface="Cambria Math"/>
                      </a:rPr>
                      <m:t>𝑦</m:t>
                    </m:r>
                    <m:r>
                      <a:rPr lang="en-US" altLang="zh-CN" i="1" dirty="0" smtClean="0">
                        <a:latin typeface="Cambria Math"/>
                      </a:rPr>
                      <m:t>)</m:t>
                    </m:r>
                  </m:oMath>
                </a14:m>
                <a:r>
                  <a:rPr lang="zh-CN" altLang="en-US" dirty="0" smtClean="0"/>
                  <a:t>等于特定输出</a:t>
                </a:r>
                <a14:m>
                  <m:oMath xmlns:m="http://schemas.openxmlformats.org/officeDocument/2006/math">
                    <m:r>
                      <a:rPr lang="en-US" altLang="zh-CN" i="1" dirty="0" smtClean="0">
                        <a:latin typeface="Cambria Math"/>
                      </a:rPr>
                      <m:t>𝐻</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a14:m>
                <a:r>
                  <a:rPr lang="zh-CN" altLang="en-US" dirty="0" smtClean="0"/>
                  <a:t>的概率是</a:t>
                </a:r>
                <a14:m>
                  <m:oMath xmlns:m="http://schemas.openxmlformats.org/officeDocument/2006/math">
                    <m:r>
                      <a:rPr lang="en-US" altLang="zh-CN" i="1" dirty="0" smtClean="0">
                        <a:latin typeface="Cambria Math"/>
                      </a:rPr>
                      <m:t>1/</m:t>
                    </m:r>
                    <m:r>
                      <a:rPr lang="en-US" altLang="zh-CN" i="1" dirty="0" smtClean="0">
                        <a:latin typeface="Cambria Math"/>
                      </a:rPr>
                      <m:t>𝑛</m:t>
                    </m:r>
                  </m:oMath>
                </a14:m>
                <a:r>
                  <a:rPr lang="zh-CN" altLang="en-US" dirty="0" smtClean="0"/>
                  <a:t>；反过来，</a:t>
                </a:r>
                <a14:m>
                  <m:oMath xmlns:m="http://schemas.openxmlformats.org/officeDocument/2006/math">
                    <m:r>
                      <a:rPr lang="en-US" altLang="zh-CN" i="1" dirty="0" smtClean="0">
                        <a:latin typeface="Cambria Math"/>
                      </a:rPr>
                      <m:t>𝐻</m:t>
                    </m:r>
                    <m:r>
                      <a:rPr lang="en-US" altLang="zh-CN" i="1" dirty="0" smtClean="0">
                        <a:latin typeface="Cambria Math"/>
                      </a:rPr>
                      <m:t>(</m:t>
                    </m:r>
                    <m:r>
                      <a:rPr lang="en-US" altLang="zh-CN" i="1" dirty="0" smtClean="0">
                        <a:latin typeface="Cambria Math"/>
                      </a:rPr>
                      <m:t>𝑦</m:t>
                    </m:r>
                    <m:r>
                      <a:rPr lang="en-US" altLang="zh-CN" i="1" dirty="0" smtClean="0">
                        <a:latin typeface="Cambria Math"/>
                      </a:rPr>
                      <m:t>)≠</m:t>
                    </m:r>
                    <m:r>
                      <a:rPr lang="en-US" altLang="zh-CN" i="1" dirty="0" smtClean="0">
                        <a:latin typeface="Cambria Math"/>
                      </a:rPr>
                      <m:t>𝐻</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a14:m>
                <a:r>
                  <a:rPr lang="zh-CN" altLang="en-US" dirty="0" smtClean="0"/>
                  <a:t>的概率是</a:t>
                </a:r>
                <a14:m>
                  <m:oMath xmlns:m="http://schemas.openxmlformats.org/officeDocument/2006/math">
                    <m:r>
                      <a:rPr lang="en-US" altLang="zh-CN" i="1" dirty="0" smtClean="0">
                        <a:latin typeface="Cambria Math"/>
                      </a:rPr>
                      <m:t>1−1/</m:t>
                    </m:r>
                    <m:r>
                      <a:rPr lang="en-US" altLang="zh-CN" i="1" dirty="0" smtClean="0">
                        <a:latin typeface="Cambria Math"/>
                      </a:rPr>
                      <m:t>𝑛</m:t>
                    </m:r>
                  </m:oMath>
                </a14:m>
                <a:endParaRPr lang="zh-CN" altLang="en-US" dirty="0" smtClean="0"/>
              </a:p>
              <a:p>
                <a:pPr>
                  <a:spcBef>
                    <a:spcPct val="50000"/>
                  </a:spcBef>
                  <a:buFontTx/>
                  <a:buChar char="•"/>
                </a:pPr>
                <a:endParaRPr lang="zh-CN" altLang="en-US" sz="3200" dirty="0" smtClean="0">
                  <a:latin typeface="华文中宋" pitchFamily="2" charset="-122"/>
                  <a:ea typeface="华文中宋" pitchFamily="2" charset="-122"/>
                </a:endParaRP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752600"/>
                <a:ext cx="8229600" cy="4572000"/>
              </a:xfrm>
              <a:blipFill rotWithShape="1">
                <a:blip r:embed="rId2"/>
                <a:stretch>
                  <a:fillRect l="-1333" t="-1333" r="-585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6BE9A05-EDF2-4FCA-A0D8-02C4633A4EB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pPr>
                  <a:lnSpc>
                    <a:spcPct val="120000"/>
                  </a:lnSpc>
                  <a:spcBef>
                    <a:spcPct val="50000"/>
                  </a:spcBef>
                  <a:buFontTx/>
                  <a:buChar char="•"/>
                </a:pPr>
                <a14:m>
                  <m:oMath xmlns:m="http://schemas.openxmlformats.org/officeDocument/2006/math">
                    <m:r>
                      <a:rPr lang="en-US" altLang="zh-CN" i="1" dirty="0" smtClean="0">
                        <a:latin typeface="Cambria Math"/>
                      </a:rPr>
                      <m:t>𝑦</m:t>
                    </m:r>
                  </m:oMath>
                </a14:m>
                <a:r>
                  <a:rPr lang="zh-CN" altLang="en-US" dirty="0" smtClean="0"/>
                  <a:t>取</a:t>
                </a:r>
                <a14:m>
                  <m:oMath xmlns:m="http://schemas.openxmlformats.org/officeDocument/2006/math">
                    <m:r>
                      <a:rPr lang="en-US" altLang="zh-CN" i="1" dirty="0" smtClean="0">
                        <a:latin typeface="Cambria Math"/>
                      </a:rPr>
                      <m:t>𝑘</m:t>
                    </m:r>
                  </m:oMath>
                </a14:m>
                <a:r>
                  <a:rPr lang="zh-CN" altLang="en-US" dirty="0" smtClean="0"/>
                  <a:t>个随机值且函数的</a:t>
                </a:r>
                <a14:m>
                  <m:oMath xmlns:m="http://schemas.openxmlformats.org/officeDocument/2006/math">
                    <m:r>
                      <a:rPr lang="en-US" altLang="zh-CN" i="1" dirty="0" smtClean="0">
                        <a:latin typeface="Cambria Math"/>
                      </a:rPr>
                      <m:t>𝑘</m:t>
                    </m:r>
                  </m:oMath>
                </a14:m>
                <a:r>
                  <a:rPr lang="zh-CN" altLang="en-US" dirty="0" smtClean="0"/>
                  <a:t>个输出中没有一个等于</a:t>
                </a:r>
                <a14:m>
                  <m:oMath xmlns:m="http://schemas.openxmlformats.org/officeDocument/2006/math">
                    <m:r>
                      <a:rPr lang="en-US" altLang="zh-CN" i="1" dirty="0" smtClean="0">
                        <a:latin typeface="Cambria Math"/>
                      </a:rPr>
                      <m:t>𝐻</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a14:m>
                <a:r>
                  <a:rPr lang="zh-CN" altLang="en-US" dirty="0" smtClean="0"/>
                  <a:t>的概率为</a:t>
                </a:r>
                <a14:m>
                  <m:oMath xmlns:m="http://schemas.openxmlformats.org/officeDocument/2006/math">
                    <m:r>
                      <a:rPr lang="en-US" altLang="zh-CN" i="1" dirty="0" smtClean="0">
                        <a:latin typeface="Cambria Math"/>
                      </a:rPr>
                      <m:t>[1−1/</m:t>
                    </m:r>
                    <m:r>
                      <a:rPr lang="en-US" altLang="zh-CN" i="1" dirty="0" smtClean="0">
                        <a:latin typeface="Cambria Math"/>
                      </a:rPr>
                      <m:t>𝑛</m:t>
                    </m:r>
                    <m:r>
                      <a:rPr lang="en-US" altLang="zh-CN" i="1" dirty="0" smtClean="0">
                        <a:latin typeface="Cambria Math"/>
                      </a:rPr>
                      <m:t>]</m:t>
                    </m:r>
                    <m:r>
                      <a:rPr lang="en-US" altLang="zh-CN" i="1" baseline="30000" dirty="0" smtClean="0">
                        <a:latin typeface="Cambria Math"/>
                      </a:rPr>
                      <m:t>𝑘</m:t>
                    </m:r>
                  </m:oMath>
                </a14:m>
                <a:r>
                  <a:rPr lang="zh-CN" altLang="en-US" baseline="30000" dirty="0" smtClean="0"/>
                  <a:t>；</a:t>
                </a:r>
                <a:r>
                  <a:rPr lang="zh-CN" altLang="en-US" dirty="0" smtClean="0"/>
                  <a:t>所以</a:t>
                </a:r>
                <a14:m>
                  <m:oMath xmlns:m="http://schemas.openxmlformats.org/officeDocument/2006/math">
                    <m:r>
                      <a:rPr lang="en-US" altLang="zh-CN" i="1" dirty="0" smtClean="0">
                        <a:latin typeface="Cambria Math"/>
                      </a:rPr>
                      <m:t>𝑘</m:t>
                    </m:r>
                  </m:oMath>
                </a14:m>
                <a:r>
                  <a:rPr lang="zh-CN" altLang="en-US" dirty="0" smtClean="0"/>
                  <a:t>个输出中至少有一个等于 </a:t>
                </a:r>
                <a14:m>
                  <m:oMath xmlns:m="http://schemas.openxmlformats.org/officeDocument/2006/math">
                    <m:r>
                      <a:rPr lang="en-US" altLang="zh-CN" i="1" dirty="0" smtClean="0">
                        <a:latin typeface="Cambria Math"/>
                      </a:rPr>
                      <m:t>𝐻</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a14:m>
                <a:r>
                  <a:rPr lang="zh-CN" altLang="en-US" dirty="0" smtClean="0"/>
                  <a:t>的概率为</a:t>
                </a:r>
                <a14:m>
                  <m:oMath xmlns:m="http://schemas.openxmlformats.org/officeDocument/2006/math">
                    <m:r>
                      <a:rPr lang="en-US" altLang="zh-CN" i="1" dirty="0" smtClean="0">
                        <a:latin typeface="Cambria Math"/>
                      </a:rPr>
                      <m:t>1−[1−1/</m:t>
                    </m:r>
                    <m:r>
                      <a:rPr lang="en-US" altLang="zh-CN" i="1" dirty="0" smtClean="0">
                        <a:latin typeface="Cambria Math"/>
                      </a:rPr>
                      <m:t>𝑛</m:t>
                    </m:r>
                    <m:r>
                      <a:rPr lang="en-US" altLang="zh-CN" i="1" dirty="0" smtClean="0">
                        <a:latin typeface="Cambria Math"/>
                      </a:rPr>
                      <m:t>]</m:t>
                    </m:r>
                    <m:r>
                      <a:rPr lang="en-US" altLang="zh-CN" i="1" baseline="30000" dirty="0" smtClean="0">
                        <a:latin typeface="Cambria Math"/>
                      </a:rPr>
                      <m:t>𝑘</m:t>
                    </m:r>
                  </m:oMath>
                </a14:m>
                <a:endParaRPr lang="en-US" altLang="zh-CN" baseline="30000" dirty="0" smtClean="0"/>
              </a:p>
              <a:p>
                <a:pPr>
                  <a:lnSpc>
                    <a:spcPct val="120000"/>
                  </a:lnSpc>
                  <a:spcBef>
                    <a:spcPct val="50000"/>
                  </a:spcBef>
                  <a:buFontTx/>
                  <a:buChar char="•"/>
                </a:pPr>
                <a:r>
                  <a:rPr lang="zh-CN" altLang="en-US" dirty="0" smtClean="0"/>
                  <a:t>由</a:t>
                </a:r>
                <a14:m>
                  <m:oMath xmlns:m="http://schemas.openxmlformats.org/officeDocument/2006/math">
                    <m:r>
                      <a:rPr lang="en-US" altLang="zh-CN" i="1" dirty="0" smtClean="0">
                        <a:latin typeface="Cambria Math"/>
                      </a:rPr>
                      <m:t>(1−</m:t>
                    </m:r>
                    <m:r>
                      <a:rPr lang="en-US" altLang="zh-CN" i="1" dirty="0" smtClean="0">
                        <a:latin typeface="Cambria Math"/>
                      </a:rPr>
                      <m:t>𝑥</m:t>
                    </m:r>
                    <m:r>
                      <a:rPr lang="en-US" altLang="zh-CN" i="1" dirty="0" smtClean="0">
                        <a:latin typeface="Cambria Math"/>
                      </a:rPr>
                      <m:t>)</m:t>
                    </m:r>
                    <m:r>
                      <a:rPr lang="en-US" altLang="zh-CN" i="1" baseline="30000" dirty="0" smtClean="0">
                        <a:latin typeface="Cambria Math"/>
                      </a:rPr>
                      <m:t>𝑘</m:t>
                    </m:r>
                    <m:r>
                      <a:rPr lang="en-US" altLang="zh-CN" i="1" dirty="0" smtClean="0">
                        <a:latin typeface="Cambria Math"/>
                      </a:rPr>
                      <m:t>≈1−</m:t>
                    </m:r>
                    <m:r>
                      <a:rPr lang="en-US" altLang="zh-CN" i="1" dirty="0" smtClean="0">
                        <a:latin typeface="Cambria Math"/>
                      </a:rPr>
                      <m:t>𝑘𝑥</m:t>
                    </m:r>
                  </m:oMath>
                </a14:m>
                <a:r>
                  <a:rPr lang="zh-CN" altLang="en-US" dirty="0" smtClean="0"/>
                  <a:t>，其中</a:t>
                </a:r>
                <a14:m>
                  <m:oMath xmlns:m="http://schemas.openxmlformats.org/officeDocument/2006/math">
                    <m:r>
                      <a:rPr lang="en-US" altLang="zh-CN" i="1" dirty="0" smtClean="0">
                        <a:latin typeface="Cambria Math"/>
                      </a:rPr>
                      <m:t>|</m:t>
                    </m:r>
                    <m:r>
                      <a:rPr lang="en-US" altLang="zh-CN" i="1" dirty="0" smtClean="0">
                        <a:latin typeface="Cambria Math"/>
                      </a:rPr>
                      <m:t>𝑥</m:t>
                    </m:r>
                    <m:r>
                      <a:rPr lang="en-US" altLang="zh-CN" i="1" dirty="0" smtClean="0">
                        <a:latin typeface="Cambria Math"/>
                      </a:rPr>
                      <m:t>|≤1</m:t>
                    </m:r>
                  </m:oMath>
                </a14:m>
                <a:r>
                  <a:rPr lang="zh-CN" altLang="en-US" dirty="0" smtClean="0"/>
                  <a:t>，可得</a:t>
                </a:r>
                <a14:m>
                  <m:oMath xmlns:m="http://schemas.openxmlformats.org/officeDocument/2006/math">
                    <m:r>
                      <a:rPr lang="pt-BR" altLang="zh-CN" i="1" dirty="0" smtClean="0">
                        <a:latin typeface="Cambria Math"/>
                      </a:rPr>
                      <m:t>1</m:t>
                    </m:r>
                    <m:r>
                      <a:rPr lang="en-US" altLang="zh-CN" i="1" dirty="0" smtClean="0">
                        <a:latin typeface="Cambria Math"/>
                      </a:rPr>
                      <m:t>−</m:t>
                    </m:r>
                    <m:r>
                      <a:rPr lang="pt-BR" altLang="zh-CN" i="1" dirty="0" smtClean="0">
                        <a:latin typeface="Cambria Math"/>
                      </a:rPr>
                      <m:t>[1</m:t>
                    </m:r>
                    <m:r>
                      <a:rPr lang="en-US" altLang="zh-CN" i="1" dirty="0" smtClean="0">
                        <a:latin typeface="Cambria Math"/>
                      </a:rPr>
                      <m:t>−</m:t>
                    </m:r>
                    <m:r>
                      <a:rPr lang="pt-BR" altLang="zh-CN" i="1" dirty="0" smtClean="0">
                        <a:latin typeface="Cambria Math"/>
                      </a:rPr>
                      <m:t>1/</m:t>
                    </m:r>
                    <m:r>
                      <a:rPr lang="pt-BR" altLang="zh-CN" i="1" dirty="0" smtClean="0">
                        <a:latin typeface="Cambria Math"/>
                      </a:rPr>
                      <m:t>𝑛</m:t>
                    </m:r>
                    <m:r>
                      <a:rPr lang="pt-BR" altLang="zh-CN" i="1" dirty="0" smtClean="0">
                        <a:latin typeface="Cambria Math"/>
                      </a:rPr>
                      <m:t>]</m:t>
                    </m:r>
                    <m:r>
                      <a:rPr lang="pt-BR" altLang="zh-CN" i="1" baseline="30000" dirty="0" smtClean="0">
                        <a:latin typeface="Cambria Math"/>
                      </a:rPr>
                      <m:t>𝑘</m:t>
                    </m:r>
                    <m:r>
                      <a:rPr lang="pt-BR" altLang="zh-CN" i="1" dirty="0" smtClean="0">
                        <a:latin typeface="Cambria Math"/>
                      </a:rPr>
                      <m:t>≈1</m:t>
                    </m:r>
                    <m:r>
                      <a:rPr lang="en-US" altLang="zh-CN" i="1" dirty="0" smtClean="0">
                        <a:latin typeface="Cambria Math"/>
                      </a:rPr>
                      <m:t>−</m:t>
                    </m:r>
                    <m:r>
                      <a:rPr lang="pt-BR" altLang="zh-CN" i="1" dirty="0" smtClean="0">
                        <a:latin typeface="Cambria Math"/>
                      </a:rPr>
                      <m:t>[1</m:t>
                    </m:r>
                    <m:r>
                      <a:rPr lang="en-US" altLang="zh-CN" i="1" dirty="0" smtClean="0">
                        <a:latin typeface="Cambria Math"/>
                      </a:rPr>
                      <m:t>−</m:t>
                    </m:r>
                    <m:r>
                      <a:rPr lang="pt-BR" altLang="zh-CN" i="1" dirty="0" smtClean="0">
                        <a:latin typeface="Cambria Math"/>
                      </a:rPr>
                      <m:t>𝑘</m:t>
                    </m:r>
                    <m:r>
                      <a:rPr lang="pt-BR" altLang="zh-CN" i="1" dirty="0" smtClean="0">
                        <a:latin typeface="Cambria Math"/>
                      </a:rPr>
                      <m:t>/</m:t>
                    </m:r>
                    <m:r>
                      <a:rPr lang="pt-BR" altLang="zh-CN" i="1" dirty="0" smtClean="0">
                        <a:latin typeface="Cambria Math"/>
                      </a:rPr>
                      <m:t>𝑛</m:t>
                    </m:r>
                    <m:r>
                      <a:rPr lang="pt-BR" altLang="zh-CN" i="1" dirty="0" smtClean="0">
                        <a:latin typeface="Cambria Math"/>
                      </a:rPr>
                      <m:t>]</m:t>
                    </m:r>
                    <m:r>
                      <a:rPr lang="zh-CN" altLang="pt-BR" i="1" dirty="0" smtClean="0">
                        <a:latin typeface="Cambria Math"/>
                      </a:rPr>
                      <m:t>＝</m:t>
                    </m:r>
                    <m:r>
                      <a:rPr lang="pt-BR" altLang="zh-CN" i="1" dirty="0" smtClean="0">
                        <a:latin typeface="Cambria Math"/>
                      </a:rPr>
                      <m:t>𝑘</m:t>
                    </m:r>
                    <m:r>
                      <a:rPr lang="pt-BR" altLang="zh-CN" i="1" dirty="0" smtClean="0">
                        <a:latin typeface="Cambria Math"/>
                      </a:rPr>
                      <m:t>/</m:t>
                    </m:r>
                    <m:r>
                      <a:rPr lang="pt-BR" altLang="zh-CN" i="1" dirty="0" smtClean="0">
                        <a:latin typeface="Cambria Math"/>
                      </a:rPr>
                      <m:t>𝑛</m:t>
                    </m:r>
                  </m:oMath>
                </a14:m>
                <a:endParaRPr lang="en-US" altLang="zh-CN" dirty="0" smtClean="0"/>
              </a:p>
              <a:p>
                <a:pPr>
                  <a:buFontTx/>
                  <a:buChar char="•"/>
                </a:pPr>
                <a:r>
                  <a:rPr lang="zh-CN" altLang="en-US" dirty="0" smtClean="0"/>
                  <a:t>若使上述概率等于</a:t>
                </a:r>
                <a:r>
                  <a:rPr lang="en-US" altLang="zh-CN" dirty="0" smtClean="0"/>
                  <a:t>0.5</a:t>
                </a:r>
                <a:r>
                  <a:rPr lang="zh-CN" altLang="en-US" dirty="0" smtClean="0"/>
                  <a:t>，则</a:t>
                </a:r>
                <a14:m>
                  <m:oMath xmlns:m="http://schemas.openxmlformats.org/officeDocument/2006/math">
                    <m:r>
                      <a:rPr lang="en-US" altLang="zh-CN" b="1" i="1" dirty="0" smtClean="0">
                        <a:solidFill>
                          <a:srgbClr val="FF0000"/>
                        </a:solidFill>
                        <a:latin typeface="Cambria Math"/>
                      </a:rPr>
                      <m:t>𝒌</m:t>
                    </m:r>
                    <m:r>
                      <a:rPr lang="zh-CN" altLang="en-US" b="1" i="1" dirty="0" smtClean="0">
                        <a:solidFill>
                          <a:srgbClr val="FF0000"/>
                        </a:solidFill>
                        <a:latin typeface="Cambria Math"/>
                      </a:rPr>
                      <m:t>＝</m:t>
                    </m:r>
                    <m:r>
                      <a:rPr lang="en-US" altLang="zh-CN" b="1" i="1" dirty="0" smtClean="0">
                        <a:solidFill>
                          <a:srgbClr val="FF0000"/>
                        </a:solidFill>
                        <a:latin typeface="Cambria Math"/>
                      </a:rPr>
                      <m:t>𝒏</m:t>
                    </m:r>
                    <m:r>
                      <a:rPr lang="en-US" altLang="zh-CN" b="1" i="1" dirty="0" smtClean="0">
                        <a:solidFill>
                          <a:srgbClr val="FF0000"/>
                        </a:solidFill>
                        <a:latin typeface="Cambria Math"/>
                      </a:rPr>
                      <m:t>/</m:t>
                    </m:r>
                    <m:r>
                      <a:rPr lang="en-US" altLang="zh-CN" b="1" i="1" dirty="0" smtClean="0">
                        <a:solidFill>
                          <a:srgbClr val="FF0000"/>
                        </a:solidFill>
                        <a:latin typeface="Cambria Math"/>
                      </a:rPr>
                      <m:t>𝟐</m:t>
                    </m:r>
                  </m:oMath>
                </a14:m>
                <a:endParaRPr lang="zh-CN" altLang="en-US" b="1" dirty="0" smtClean="0">
                  <a:solidFill>
                    <a:srgbClr val="FF0000"/>
                  </a:solidFill>
                </a:endParaRPr>
              </a:p>
              <a:p>
                <a:pPr>
                  <a:buFontTx/>
                  <a:buChar char="•"/>
                </a:pPr>
                <a:r>
                  <a:rPr lang="zh-CN" altLang="en-US" dirty="0" smtClean="0"/>
                  <a:t>特别地，如果</a:t>
                </a:r>
                <a14:m>
                  <m:oMath xmlns:m="http://schemas.openxmlformats.org/officeDocument/2006/math">
                    <m:r>
                      <a:rPr lang="en-US" altLang="zh-CN" i="1" dirty="0" smtClean="0">
                        <a:latin typeface="Cambria Math"/>
                      </a:rPr>
                      <m:t>𝐻</m:t>
                    </m:r>
                  </m:oMath>
                </a14:m>
                <a:r>
                  <a:rPr lang="zh-CN" altLang="en-US" dirty="0" smtClean="0"/>
                  <a:t>的输出为</a:t>
                </a:r>
                <a14:m>
                  <m:oMath xmlns:m="http://schemas.openxmlformats.org/officeDocument/2006/math">
                    <m:r>
                      <a:rPr lang="en-US" altLang="zh-CN" i="1" dirty="0" smtClean="0">
                        <a:latin typeface="Cambria Math"/>
                      </a:rPr>
                      <m:t>𝑚</m:t>
                    </m:r>
                  </m:oMath>
                </a14:m>
                <a:r>
                  <a:rPr lang="zh-CN" altLang="en-US" dirty="0" smtClean="0"/>
                  <a:t>比特，即可能的输出个数</a:t>
                </a:r>
                <a14:m>
                  <m:oMath xmlns:m="http://schemas.openxmlformats.org/officeDocument/2006/math">
                    <m:r>
                      <a:rPr lang="en-US" altLang="zh-CN" i="1" dirty="0" smtClean="0">
                        <a:latin typeface="Cambria Math"/>
                      </a:rPr>
                      <m:t>𝑛</m:t>
                    </m:r>
                    <m:r>
                      <a:rPr lang="zh-CN" altLang="en-US" i="1" dirty="0" smtClean="0">
                        <a:latin typeface="Cambria Math"/>
                      </a:rPr>
                      <m:t>＝</m:t>
                    </m:r>
                    <m:r>
                      <a:rPr lang="en-US" altLang="zh-CN" i="1" dirty="0" smtClean="0">
                        <a:latin typeface="Cambria Math"/>
                      </a:rPr>
                      <m:t>2</m:t>
                    </m:r>
                    <m:r>
                      <a:rPr lang="en-US" altLang="zh-CN" i="1" baseline="30000" dirty="0" smtClean="0">
                        <a:latin typeface="Cambria Math"/>
                      </a:rPr>
                      <m:t>𝑚</m:t>
                    </m:r>
                  </m:oMath>
                </a14:m>
                <a:r>
                  <a:rPr lang="zh-CN" altLang="en-US" dirty="0" smtClean="0"/>
                  <a:t>，则</a:t>
                </a:r>
                <a14:m>
                  <m:oMath xmlns:m="http://schemas.openxmlformats.org/officeDocument/2006/math">
                    <m:r>
                      <a:rPr lang="en-US" altLang="zh-CN" b="1" i="1" dirty="0" smtClean="0">
                        <a:solidFill>
                          <a:srgbClr val="FF0000"/>
                        </a:solidFill>
                        <a:latin typeface="Cambria Math"/>
                      </a:rPr>
                      <m:t>𝒌</m:t>
                    </m:r>
                    <m:r>
                      <a:rPr lang="zh-CN" altLang="en-US" b="1" i="1" dirty="0" smtClean="0">
                        <a:solidFill>
                          <a:srgbClr val="FF0000"/>
                        </a:solidFill>
                        <a:latin typeface="Cambria Math"/>
                      </a:rPr>
                      <m:t>＝</m:t>
                    </m:r>
                    <m:sSup>
                      <m:sSupPr>
                        <m:ctrlPr>
                          <a:rPr lang="en-US" altLang="zh-CN" b="1" i="1" dirty="0" smtClean="0">
                            <a:solidFill>
                              <a:srgbClr val="FF0000"/>
                            </a:solidFill>
                            <a:latin typeface="Cambria Math"/>
                          </a:rPr>
                        </m:ctrlPr>
                      </m:sSupPr>
                      <m:e>
                        <m:r>
                          <a:rPr lang="en-US" altLang="zh-CN" b="1" i="1" dirty="0" smtClean="0">
                            <a:solidFill>
                              <a:srgbClr val="FF0000"/>
                            </a:solidFill>
                            <a:latin typeface="Cambria Math"/>
                          </a:rPr>
                          <m:t>𝟐</m:t>
                        </m:r>
                      </m:e>
                      <m:sup>
                        <m:r>
                          <m:rPr>
                            <m:sty m:val="p"/>
                          </m:rPr>
                          <a:rPr lang="en-US" altLang="zh-CN" b="1" i="1" dirty="0">
                            <a:solidFill>
                              <a:srgbClr val="FF0000"/>
                            </a:solidFill>
                            <a:latin typeface="Cambria Math"/>
                          </a:rPr>
                          <m:t>m</m:t>
                        </m:r>
                        <m:r>
                          <a:rPr lang="en-US" altLang="zh-CN" b="1" i="1" dirty="0">
                            <a:solidFill>
                              <a:srgbClr val="FF0000"/>
                            </a:solidFill>
                            <a:latin typeface="Cambria Math"/>
                          </a:rPr>
                          <m:t>−1</m:t>
                        </m:r>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a:stretch>
                  <a:fillRect l="-1259" t="-917" r="-88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1390491-E9AF-438F-8C54-D96396A96110}"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46</a:t>
            </a:fld>
            <a:endParaRPr lang="en-US" altLang="zh-CN"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第二类生日问题：</a:t>
            </a:r>
            <a:r>
              <a:rPr lang="zh-CN" altLang="en-US" dirty="0" smtClean="0">
                <a:solidFill>
                  <a:srgbClr val="FF00FF"/>
                </a:solidFill>
              </a:rPr>
              <a:t>生日悖论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752600"/>
                <a:ext cx="8229600" cy="4572000"/>
              </a:xfrm>
            </p:spPr>
            <p:txBody>
              <a:bodyPr/>
              <a:lstStyle/>
              <a:p>
                <a:pPr>
                  <a:spcBef>
                    <a:spcPts val="1200"/>
                  </a:spcBef>
                  <a:buFontTx/>
                  <a:buChar char="•"/>
                </a:pPr>
                <a:r>
                  <a:rPr lang="zh-CN" altLang="en-US" dirty="0" smtClean="0"/>
                  <a:t>令</a:t>
                </a:r>
                <a14:m>
                  <m:oMath xmlns:m="http://schemas.openxmlformats.org/officeDocument/2006/math">
                    <m:r>
                      <a:rPr lang="en-US" altLang="zh-CN" i="1" dirty="0" smtClean="0">
                        <a:latin typeface="Cambria Math"/>
                      </a:rPr>
                      <m:t>𝑃</m:t>
                    </m:r>
                    <m:r>
                      <a:rPr lang="en-US" altLang="zh-CN" i="1" baseline="-25000" dirty="0" smtClean="0">
                        <a:latin typeface="Cambria Math"/>
                      </a:rPr>
                      <m:t>𝑚</m:t>
                    </m:r>
                  </m:oMath>
                </a14:m>
                <a:r>
                  <a:rPr lang="zh-CN" altLang="en-US" dirty="0" smtClean="0"/>
                  <a:t>为</a:t>
                </a:r>
                <a14:m>
                  <m:oMath xmlns:m="http://schemas.openxmlformats.org/officeDocument/2006/math">
                    <m:r>
                      <a:rPr lang="en-US" altLang="zh-CN" i="1" dirty="0" smtClean="0">
                        <a:latin typeface="Cambria Math"/>
                      </a:rPr>
                      <m:t>𝑚</m:t>
                    </m:r>
                  </m:oMath>
                </a14:m>
                <a:r>
                  <a:rPr lang="zh-CN" altLang="en-US" dirty="0" smtClean="0"/>
                  <a:t>个人不存在相同生日的概率；则</a:t>
                </a:r>
                <a14:m>
                  <m:oMath xmlns:m="http://schemas.openxmlformats.org/officeDocument/2006/math">
                    <m:r>
                      <a:rPr lang="en-US" altLang="zh-CN" i="1" dirty="0" smtClean="0">
                        <a:latin typeface="Cambria Math"/>
                      </a:rPr>
                      <m:t>𝑚</m:t>
                    </m:r>
                    <m:r>
                      <a:rPr lang="en-US" altLang="zh-CN" i="1" dirty="0" smtClean="0">
                        <a:latin typeface="Cambria Math"/>
                      </a:rPr>
                      <m:t>−1</m:t>
                    </m:r>
                  </m:oMath>
                </a14:m>
                <a:r>
                  <a:rPr lang="zh-CN" altLang="en-US" dirty="0" smtClean="0"/>
                  <a:t>个人中无相同生日的概率为</a:t>
                </a:r>
                <a14:m>
                  <m:oMath xmlns:m="http://schemas.openxmlformats.org/officeDocument/2006/math">
                    <m:sSub>
                      <m:sSubPr>
                        <m:ctrlPr>
                          <a:rPr lang="en-US" altLang="zh-CN" i="1" smtClean="0">
                            <a:latin typeface="Cambria Math"/>
                          </a:rPr>
                        </m:ctrlPr>
                      </m:sSubPr>
                      <m:e>
                        <m:r>
                          <a:rPr lang="en-US" altLang="zh-CN" b="0" i="1" smtClean="0">
                            <a:latin typeface="Cambria Math"/>
                          </a:rPr>
                          <m:t>𝑃</m:t>
                        </m:r>
                      </m:e>
                      <m:sub>
                        <m:r>
                          <a:rPr lang="en-US" altLang="zh-CN" b="0" i="1" smtClean="0">
                            <a:latin typeface="Cambria Math"/>
                          </a:rPr>
                          <m:t>𝑚</m:t>
                        </m:r>
                        <m:r>
                          <a:rPr lang="en-US" altLang="zh-CN" b="0" i="1" smtClean="0">
                            <a:latin typeface="Cambria Math"/>
                          </a:rPr>
                          <m:t>−1</m:t>
                        </m:r>
                      </m:sub>
                    </m:sSub>
                  </m:oMath>
                </a14:m>
                <a:endParaRPr lang="en-US" altLang="zh-CN" dirty="0" smtClean="0"/>
              </a:p>
              <a:p>
                <a:pPr>
                  <a:spcBef>
                    <a:spcPts val="1200"/>
                  </a:spcBef>
                  <a:buFontTx/>
                  <a:buChar char="•"/>
                </a:pPr>
                <a14:m>
                  <m:oMath xmlns:m="http://schemas.openxmlformats.org/officeDocument/2006/math">
                    <m:r>
                      <a:rPr lang="en-US" altLang="zh-CN" i="1" dirty="0" smtClean="0">
                        <a:latin typeface="Cambria Math"/>
                      </a:rPr>
                      <m:t>𝑚</m:t>
                    </m:r>
                    <m:r>
                      <a:rPr lang="en-US" altLang="zh-CN" i="1" dirty="0" smtClean="0">
                        <a:latin typeface="Cambria Math"/>
                      </a:rPr>
                      <m:t>−1</m:t>
                    </m:r>
                  </m:oMath>
                </a14:m>
                <a:r>
                  <a:rPr lang="zh-CN" altLang="en-US" dirty="0" smtClean="0"/>
                  <a:t>个人共有生日</a:t>
                </a:r>
                <a14:m>
                  <m:oMath xmlns:m="http://schemas.openxmlformats.org/officeDocument/2006/math">
                    <m:r>
                      <a:rPr lang="en-US" altLang="zh-CN" i="1" dirty="0" smtClean="0">
                        <a:latin typeface="Cambria Math"/>
                      </a:rPr>
                      <m:t>𝑚</m:t>
                    </m:r>
                    <m:r>
                      <a:rPr lang="en-US" altLang="zh-CN" i="1" dirty="0" smtClean="0">
                        <a:latin typeface="Cambria Math"/>
                      </a:rPr>
                      <m:t>−1</m:t>
                    </m:r>
                  </m:oMath>
                </a14:m>
                <a:r>
                  <a:rPr lang="zh-CN" altLang="en-US" dirty="0" smtClean="0"/>
                  <a:t>天。第</a:t>
                </a:r>
                <a14:m>
                  <m:oMath xmlns:m="http://schemas.openxmlformats.org/officeDocument/2006/math">
                    <m:r>
                      <a:rPr lang="en-US" altLang="zh-CN" i="1" dirty="0" smtClean="0">
                        <a:latin typeface="Cambria Math"/>
                      </a:rPr>
                      <m:t>𝑚</m:t>
                    </m:r>
                  </m:oMath>
                </a14:m>
                <a:r>
                  <a:rPr lang="zh-CN" altLang="en-US" dirty="0" smtClean="0"/>
                  <a:t>个人与前面</a:t>
                </a:r>
                <a14:m>
                  <m:oMath xmlns:m="http://schemas.openxmlformats.org/officeDocument/2006/math">
                    <m:r>
                      <a:rPr lang="en-US" altLang="zh-CN" i="1" dirty="0" smtClean="0">
                        <a:latin typeface="Cambria Math"/>
                      </a:rPr>
                      <m:t>𝑚</m:t>
                    </m:r>
                    <m:r>
                      <a:rPr lang="en-US" altLang="zh-CN" i="1" dirty="0" smtClean="0">
                        <a:latin typeface="Cambria Math"/>
                      </a:rPr>
                      <m:t>−1</m:t>
                    </m:r>
                  </m:oMath>
                </a14:m>
                <a:r>
                  <a:rPr lang="zh-CN" altLang="en-US" dirty="0" smtClean="0"/>
                  <a:t>人无相同生日的概率为：</a:t>
                </a:r>
              </a:p>
              <a:p>
                <a:pPr>
                  <a:spcBef>
                    <a:spcPts val="1200"/>
                  </a:spcBef>
                  <a:buNone/>
                </a:pPr>
                <a14:m>
                  <m:oMathPara xmlns:m="http://schemas.openxmlformats.org/officeDocument/2006/math">
                    <m:oMathParaPr>
                      <m:jc m:val="centerGroup"/>
                    </m:oMathParaPr>
                    <m:oMath xmlns:m="http://schemas.openxmlformats.org/officeDocument/2006/math">
                      <m:r>
                        <a:rPr lang="zh-CN" altLang="en-US" i="1" dirty="0" smtClean="0">
                          <a:latin typeface="Cambria Math"/>
                        </a:rPr>
                        <m:t>      </m:t>
                      </m:r>
                      <m:f>
                        <m:fPr>
                          <m:ctrlPr>
                            <a:rPr lang="en-US" altLang="zh-CN" i="1" dirty="0" smtClean="0">
                              <a:latin typeface="Cambria Math"/>
                            </a:rPr>
                          </m:ctrlPr>
                        </m:fPr>
                        <m:num>
                          <m:d>
                            <m:dPr>
                              <m:begChr m:val="["/>
                              <m:endChr m:val="]"/>
                              <m:ctrlPr>
                                <a:rPr lang="en-US" altLang="zh-CN" i="1" dirty="0" smtClean="0">
                                  <a:latin typeface="Cambria Math"/>
                                </a:rPr>
                              </m:ctrlPr>
                            </m:dPr>
                            <m:e>
                              <m:r>
                                <a:rPr lang="en-US" altLang="zh-CN" i="1" dirty="0" smtClean="0">
                                  <a:latin typeface="Cambria Math"/>
                                </a:rPr>
                                <m:t>365−</m:t>
                              </m:r>
                              <m:d>
                                <m:dPr>
                                  <m:ctrlPr>
                                    <a:rPr lang="en-US" altLang="zh-CN" i="1" dirty="0" smtClean="0">
                                      <a:latin typeface="Cambria Math"/>
                                    </a:rPr>
                                  </m:ctrlPr>
                                </m:dPr>
                                <m:e>
                                  <m:r>
                                    <a:rPr lang="en-US" altLang="zh-CN" i="1" dirty="0" smtClean="0">
                                      <a:latin typeface="Cambria Math"/>
                                    </a:rPr>
                                    <m:t>𝑚</m:t>
                                  </m:r>
                                  <m:r>
                                    <a:rPr lang="en-US" altLang="zh-CN" i="1" dirty="0" smtClean="0">
                                      <a:latin typeface="Cambria Math"/>
                                    </a:rPr>
                                    <m:t>−1</m:t>
                                  </m:r>
                                </m:e>
                              </m:d>
                            </m:e>
                          </m:d>
                        </m:num>
                        <m:den>
                          <m:r>
                            <a:rPr lang="en-US" altLang="zh-CN" i="1" dirty="0" smtClean="0">
                              <a:latin typeface="Cambria Math"/>
                            </a:rPr>
                            <m:t>365</m:t>
                          </m:r>
                        </m:den>
                      </m:f>
                      <m:r>
                        <a:rPr lang="zh-CN" altLang="en-US" i="1" dirty="0" smtClean="0">
                          <a:latin typeface="Cambria Math"/>
                        </a:rPr>
                        <m:t>＝</m:t>
                      </m:r>
                      <m:f>
                        <m:fPr>
                          <m:ctrlPr>
                            <a:rPr lang="en-US" altLang="zh-CN" i="1" dirty="0" smtClean="0">
                              <a:latin typeface="Cambria Math"/>
                            </a:rPr>
                          </m:ctrlPr>
                        </m:fPr>
                        <m:num>
                          <m:r>
                            <a:rPr lang="en-US" altLang="zh-CN" i="1" dirty="0" smtClean="0">
                              <a:latin typeface="Cambria Math"/>
                            </a:rPr>
                            <m:t>366−</m:t>
                          </m:r>
                          <m:r>
                            <a:rPr lang="en-US" altLang="zh-CN" i="1" dirty="0" smtClean="0">
                              <a:latin typeface="Cambria Math"/>
                            </a:rPr>
                            <m:t>𝑚</m:t>
                          </m:r>
                        </m:num>
                        <m:den>
                          <m:r>
                            <a:rPr lang="en-US" altLang="zh-CN" i="1" dirty="0" smtClean="0">
                              <a:latin typeface="Cambria Math"/>
                            </a:rPr>
                            <m:t>365</m:t>
                          </m:r>
                        </m:den>
                      </m:f>
                    </m:oMath>
                  </m:oMathPara>
                </a14:m>
                <a:endParaRPr lang="en-US" altLang="zh-CN" dirty="0" smtClean="0"/>
              </a:p>
              <a:p>
                <a:pPr>
                  <a:spcBef>
                    <a:spcPts val="1200"/>
                  </a:spcBef>
                  <a:buFontTx/>
                  <a:buChar char="•"/>
                </a:pPr>
                <a:r>
                  <a:rPr lang="zh-CN" altLang="en-US" dirty="0" smtClean="0"/>
                  <a:t>则可得递推关系：</a:t>
                </a:r>
              </a:p>
              <a:p>
                <a:pPr>
                  <a:spcBef>
                    <a:spcPts val="1200"/>
                  </a:spcBef>
                  <a:buNone/>
                </a:pPr>
                <a14:m>
                  <m:oMathPara xmlns:m="http://schemas.openxmlformats.org/officeDocument/2006/math">
                    <m:oMathParaPr>
                      <m:jc m:val="centerGroup"/>
                    </m:oMathParaPr>
                    <m:oMath xmlns:m="http://schemas.openxmlformats.org/officeDocument/2006/math">
                      <m:r>
                        <a:rPr lang="zh-CN" altLang="en-US" i="1" dirty="0" smtClean="0">
                          <a:latin typeface="Cambria Math"/>
                        </a:rPr>
                        <m:t>                  </m:t>
                      </m:r>
                      <m:r>
                        <a:rPr lang="en-US" altLang="zh-CN" i="1" dirty="0" smtClean="0">
                          <a:solidFill>
                            <a:srgbClr val="FF0000"/>
                          </a:solidFill>
                          <a:latin typeface="Cambria Math"/>
                        </a:rPr>
                        <m:t>𝑃</m:t>
                      </m:r>
                      <m:r>
                        <a:rPr lang="en-US" altLang="zh-CN" i="1" baseline="-25000" dirty="0" smtClean="0">
                          <a:solidFill>
                            <a:srgbClr val="FF0000"/>
                          </a:solidFill>
                          <a:latin typeface="Cambria Math"/>
                        </a:rPr>
                        <m:t>𝑚</m:t>
                      </m:r>
                      <m:r>
                        <a:rPr lang="zh-CN" altLang="en-US" i="1" dirty="0" smtClean="0">
                          <a:solidFill>
                            <a:srgbClr val="FF0000"/>
                          </a:solidFill>
                          <a:latin typeface="Cambria Math"/>
                        </a:rPr>
                        <m:t>＝</m:t>
                      </m:r>
                      <m:f>
                        <m:fPr>
                          <m:ctrlPr>
                            <a:rPr lang="en-US" altLang="zh-CN" i="1" baseline="-25000" dirty="0" smtClean="0">
                              <a:solidFill>
                                <a:srgbClr val="FF0000"/>
                              </a:solidFill>
                              <a:latin typeface="Cambria Math"/>
                            </a:rPr>
                          </m:ctrlPr>
                        </m:fPr>
                        <m:num>
                          <m:r>
                            <a:rPr lang="en-US" altLang="zh-CN" i="1" dirty="0" smtClean="0">
                              <a:solidFill>
                                <a:srgbClr val="FF0000"/>
                              </a:solidFill>
                              <a:latin typeface="Cambria Math"/>
                            </a:rPr>
                            <m:t>366−</m:t>
                          </m:r>
                          <m:r>
                            <a:rPr lang="en-US" altLang="zh-CN" i="1" dirty="0" smtClean="0">
                              <a:solidFill>
                                <a:srgbClr val="FF0000"/>
                              </a:solidFill>
                              <a:latin typeface="Cambria Math"/>
                            </a:rPr>
                            <m:t>𝑚</m:t>
                          </m:r>
                        </m:num>
                        <m:den>
                          <m:r>
                            <a:rPr lang="en-US" altLang="zh-CN" i="1" dirty="0" smtClean="0">
                              <a:solidFill>
                                <a:srgbClr val="FF0000"/>
                              </a:solidFill>
                              <a:latin typeface="Cambria Math"/>
                            </a:rPr>
                            <m:t>365</m:t>
                          </m:r>
                        </m:den>
                      </m:f>
                      <m:r>
                        <a:rPr lang="en-US" altLang="zh-CN" i="1" dirty="0" smtClean="0">
                          <a:solidFill>
                            <a:srgbClr val="FF0000"/>
                          </a:solidFill>
                          <a:latin typeface="Cambria Math"/>
                        </a:rPr>
                        <m:t>∗</m:t>
                      </m:r>
                      <m:sSub>
                        <m:sSubPr>
                          <m:ctrlPr>
                            <a:rPr lang="en-US" altLang="zh-CN" i="1">
                              <a:solidFill>
                                <a:srgbClr val="FF0000"/>
                              </a:solidFill>
                              <a:latin typeface="Cambria Math"/>
                            </a:rPr>
                          </m:ctrlPr>
                        </m:sSubPr>
                        <m:e>
                          <m:r>
                            <a:rPr lang="en-US" altLang="zh-CN" i="1">
                              <a:solidFill>
                                <a:srgbClr val="FF0000"/>
                              </a:solidFill>
                              <a:latin typeface="Cambria Math"/>
                            </a:rPr>
                            <m:t>𝑃</m:t>
                          </m:r>
                        </m:e>
                        <m:sub>
                          <m:r>
                            <a:rPr lang="en-US" altLang="zh-CN" i="1">
                              <a:solidFill>
                                <a:srgbClr val="FF0000"/>
                              </a:solidFill>
                              <a:latin typeface="Cambria Math"/>
                            </a:rPr>
                            <m:t>𝑚</m:t>
                          </m:r>
                          <m:r>
                            <a:rPr lang="en-US" altLang="zh-CN" i="1">
                              <a:solidFill>
                                <a:srgbClr val="FF0000"/>
                              </a:solidFill>
                              <a:latin typeface="Cambria Math"/>
                            </a:rPr>
                            <m:t>−1</m:t>
                          </m:r>
                        </m:sub>
                      </m:sSub>
                    </m:oMath>
                  </m:oMathPara>
                </a14:m>
                <a:endParaRPr lang="zh-CN" altLang="en-US"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752600"/>
                <a:ext cx="8229600" cy="4572000"/>
              </a:xfrm>
              <a:blipFill rotWithShape="1">
                <a:blip r:embed="rId2"/>
                <a:stretch>
                  <a:fillRect l="-1259" t="-1600" r="-111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6A3DCE6-D32D-4771-BA35-887EDE730242}"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Bef>
                    <a:spcPct val="50000"/>
                  </a:spcBef>
                  <a:buFontTx/>
                  <a:buChar char="•"/>
                </a:pPr>
                <a:r>
                  <a:rPr lang="zh-CN" altLang="en-US" dirty="0" smtClean="0"/>
                  <a:t>所以有：</a:t>
                </a:r>
              </a:p>
              <a:p>
                <a:pPr lvl="2">
                  <a:buNone/>
                </a:pPr>
                <a14:m>
                  <m:oMathPara xmlns:m="http://schemas.openxmlformats.org/officeDocument/2006/math">
                    <m:oMathParaPr>
                      <m:jc m:val="left"/>
                    </m:oMathParaPr>
                    <m:oMath xmlns:m="http://schemas.openxmlformats.org/officeDocument/2006/math">
                      <m:r>
                        <a:rPr lang="en-US" altLang="zh-CN" i="1" dirty="0" smtClean="0">
                          <a:latin typeface="Cambria Math"/>
                        </a:rPr>
                        <m:t>𝑃</m:t>
                      </m:r>
                      <m:r>
                        <a:rPr lang="en-US" altLang="zh-CN" i="1" baseline="-25000" dirty="0" smtClean="0">
                          <a:latin typeface="Cambria Math"/>
                        </a:rPr>
                        <m:t>1</m:t>
                      </m:r>
                      <m:r>
                        <a:rPr lang="zh-CN" altLang="en-US" i="1" dirty="0" smtClean="0">
                          <a:latin typeface="Cambria Math"/>
                        </a:rPr>
                        <m:t>＝</m:t>
                      </m:r>
                      <m:r>
                        <a:rPr lang="en-US" altLang="zh-CN" i="1" dirty="0" smtClean="0">
                          <a:latin typeface="Cambria Math"/>
                        </a:rPr>
                        <m:t>1</m:t>
                      </m:r>
                    </m:oMath>
                  </m:oMathPara>
                </a14:m>
                <a:endParaRPr lang="en-US" altLang="zh-CN" dirty="0" smtClean="0"/>
              </a:p>
              <a:p>
                <a:pPr lvl="2">
                  <a:buNone/>
                </a:pPr>
                <a14:m>
                  <m:oMathPara xmlns:m="http://schemas.openxmlformats.org/officeDocument/2006/math">
                    <m:oMathParaPr>
                      <m:jc m:val="left"/>
                    </m:oMathParaPr>
                    <m:oMath xmlns:m="http://schemas.openxmlformats.org/officeDocument/2006/math">
                      <m:r>
                        <a:rPr lang="en-US" altLang="zh-CN" i="1" dirty="0" smtClean="0">
                          <a:latin typeface="Cambria Math"/>
                        </a:rPr>
                        <m:t>𝑃</m:t>
                      </m:r>
                      <m:r>
                        <a:rPr lang="en-US" altLang="zh-CN" i="1" baseline="-25000" dirty="0" smtClean="0">
                          <a:latin typeface="Cambria Math"/>
                        </a:rPr>
                        <m:t>2</m:t>
                      </m:r>
                      <m:r>
                        <a:rPr lang="zh-CN" altLang="en-US" i="1" dirty="0" smtClean="0">
                          <a:latin typeface="Cambria Math"/>
                        </a:rPr>
                        <m:t>＝</m:t>
                      </m:r>
                      <m:f>
                        <m:fPr>
                          <m:ctrlPr>
                            <a:rPr lang="en-US" altLang="zh-CN" i="1" dirty="0" smtClean="0">
                              <a:latin typeface="Cambria Math"/>
                            </a:rPr>
                          </m:ctrlPr>
                        </m:fPr>
                        <m:num>
                          <m:r>
                            <a:rPr lang="en-US" altLang="zh-CN" i="1" dirty="0" smtClean="0">
                              <a:latin typeface="Cambria Math"/>
                            </a:rPr>
                            <m:t>366−2</m:t>
                          </m:r>
                        </m:num>
                        <m:den>
                          <m:r>
                            <a:rPr lang="en-US" altLang="zh-CN" i="1" dirty="0" smtClean="0">
                              <a:latin typeface="Cambria Math"/>
                            </a:rPr>
                            <m:t>365</m:t>
                          </m:r>
                        </m:den>
                      </m:f>
                      <m:r>
                        <a:rPr lang="en-US" altLang="zh-CN" i="1" dirty="0" smtClean="0">
                          <a:latin typeface="Cambria Math"/>
                        </a:rPr>
                        <m:t>𝑃</m:t>
                      </m:r>
                      <m:r>
                        <a:rPr lang="en-US" altLang="zh-CN" i="1" baseline="-25000" dirty="0" smtClean="0">
                          <a:latin typeface="Cambria Math"/>
                        </a:rPr>
                        <m:t>1</m:t>
                      </m:r>
                      <m:r>
                        <a:rPr lang="zh-CN" altLang="en-US" i="1" dirty="0" smtClean="0">
                          <a:latin typeface="Cambria Math"/>
                        </a:rPr>
                        <m:t>＝</m:t>
                      </m:r>
                      <m:f>
                        <m:fPr>
                          <m:ctrlPr>
                            <a:rPr lang="en-US" altLang="zh-CN" i="1" dirty="0" smtClean="0">
                              <a:latin typeface="Cambria Math"/>
                            </a:rPr>
                          </m:ctrlPr>
                        </m:fPr>
                        <m:num>
                          <m:r>
                            <a:rPr lang="en-US" altLang="zh-CN" i="1" dirty="0" smtClean="0">
                              <a:latin typeface="Cambria Math"/>
                            </a:rPr>
                            <m:t>364</m:t>
                          </m:r>
                        </m:num>
                        <m:den>
                          <m:r>
                            <a:rPr lang="en-US" altLang="zh-CN" i="1" dirty="0" smtClean="0">
                              <a:latin typeface="Cambria Math"/>
                            </a:rPr>
                            <m:t>365</m:t>
                          </m:r>
                        </m:den>
                      </m:f>
                    </m:oMath>
                  </m:oMathPara>
                </a14:m>
                <a:endParaRPr lang="en-US" altLang="zh-CN" dirty="0" smtClean="0"/>
              </a:p>
              <a:p>
                <a:pPr lvl="2">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𝑃</m:t>
                      </m:r>
                      <m:r>
                        <a:rPr lang="en-US" altLang="zh-CN" i="1" baseline="-25000" dirty="0" smtClean="0">
                          <a:latin typeface="Cambria Math"/>
                        </a:rPr>
                        <m:t>3</m:t>
                      </m:r>
                      <m:r>
                        <a:rPr lang="zh-CN" altLang="en-US" i="1" dirty="0" smtClean="0">
                          <a:latin typeface="Cambria Math"/>
                        </a:rPr>
                        <m:t>＝</m:t>
                      </m:r>
                      <m:f>
                        <m:fPr>
                          <m:ctrlPr>
                            <a:rPr lang="en-US" altLang="zh-CN" i="1" dirty="0" smtClean="0">
                              <a:latin typeface="Cambria Math"/>
                            </a:rPr>
                          </m:ctrlPr>
                        </m:fPr>
                        <m:num>
                          <m:r>
                            <a:rPr lang="en-US" altLang="zh-CN" i="1" dirty="0" smtClean="0">
                              <a:latin typeface="Cambria Math"/>
                            </a:rPr>
                            <m:t>363</m:t>
                          </m:r>
                        </m:num>
                        <m:den>
                          <m:r>
                            <a:rPr lang="en-US" altLang="zh-CN" i="1" dirty="0" smtClean="0">
                              <a:latin typeface="Cambria Math"/>
                            </a:rPr>
                            <m:t>365</m:t>
                          </m:r>
                        </m:den>
                      </m:f>
                      <m:r>
                        <a:rPr lang="en-US" altLang="zh-CN" i="1" dirty="0" smtClean="0">
                          <a:latin typeface="Cambria Math"/>
                        </a:rPr>
                        <m:t>𝑃</m:t>
                      </m:r>
                      <m:r>
                        <a:rPr lang="en-US" altLang="zh-CN" i="1" baseline="-25000" dirty="0" smtClean="0">
                          <a:latin typeface="Cambria Math"/>
                        </a:rPr>
                        <m:t>2</m:t>
                      </m:r>
                      <m:r>
                        <a:rPr lang="zh-CN" altLang="en-US" i="1" dirty="0" smtClean="0">
                          <a:latin typeface="Cambria Math"/>
                        </a:rPr>
                        <m:t>＝</m:t>
                      </m:r>
                      <m:d>
                        <m:dPr>
                          <m:ctrlPr>
                            <a:rPr lang="en-US" altLang="zh-CN" i="1" dirty="0" smtClean="0">
                              <a:latin typeface="Cambria Math"/>
                            </a:rPr>
                          </m:ctrlPr>
                        </m:dPr>
                        <m:e>
                          <m:f>
                            <m:fPr>
                              <m:ctrlPr>
                                <a:rPr lang="en-US" altLang="zh-CN" i="1" dirty="0" smtClean="0">
                                  <a:latin typeface="Cambria Math"/>
                                </a:rPr>
                              </m:ctrlPr>
                            </m:fPr>
                            <m:num>
                              <m:r>
                                <a:rPr lang="en-US" altLang="zh-CN" i="1" dirty="0" smtClean="0">
                                  <a:latin typeface="Cambria Math"/>
                                </a:rPr>
                                <m:t>364</m:t>
                              </m:r>
                            </m:num>
                            <m:den>
                              <m:r>
                                <a:rPr lang="en-US" altLang="zh-CN" i="1" dirty="0" smtClean="0">
                                  <a:latin typeface="Cambria Math"/>
                                </a:rPr>
                                <m:t>365</m:t>
                              </m:r>
                            </m:den>
                          </m:f>
                        </m:e>
                      </m:d>
                      <m:r>
                        <a:rPr lang="en-US" altLang="zh-CN" i="1" dirty="0" smtClean="0">
                          <a:latin typeface="Cambria Math"/>
                        </a:rPr>
                        <m:t>×</m:t>
                      </m:r>
                      <m:d>
                        <m:dPr>
                          <m:ctrlPr>
                            <a:rPr lang="en-US" altLang="zh-CN" i="1" dirty="0" smtClean="0">
                              <a:latin typeface="Cambria Math"/>
                            </a:rPr>
                          </m:ctrlPr>
                        </m:dPr>
                        <m:e>
                          <m:f>
                            <m:fPr>
                              <m:ctrlPr>
                                <a:rPr lang="en-US" altLang="zh-CN" i="1" dirty="0" smtClean="0">
                                  <a:latin typeface="Cambria Math"/>
                                </a:rPr>
                              </m:ctrlPr>
                            </m:fPr>
                            <m:num>
                              <m:r>
                                <a:rPr lang="en-US" altLang="zh-CN" i="1" dirty="0" smtClean="0">
                                  <a:latin typeface="Cambria Math"/>
                                </a:rPr>
                                <m:t>363</m:t>
                              </m:r>
                            </m:num>
                            <m:den>
                              <m:r>
                                <a:rPr lang="en-US" altLang="zh-CN" i="1" dirty="0" smtClean="0">
                                  <a:latin typeface="Cambria Math"/>
                                </a:rPr>
                                <m:t>365</m:t>
                              </m:r>
                            </m:den>
                          </m:f>
                        </m:e>
                      </m:d>
                      <m:r>
                        <a:rPr lang="zh-CN" altLang="en-US" i="1" dirty="0" smtClean="0">
                          <a:latin typeface="Cambria Math"/>
                        </a:rPr>
                        <m:t>＝</m:t>
                      </m:r>
                      <m:d>
                        <m:dPr>
                          <m:ctrlPr>
                            <a:rPr lang="en-US" altLang="zh-CN" i="1" dirty="0" smtClean="0">
                              <a:latin typeface="Cambria Math"/>
                            </a:rPr>
                          </m:ctrlPr>
                        </m:dPr>
                        <m:e>
                          <m:f>
                            <m:fPr>
                              <m:ctrlPr>
                                <a:rPr lang="en-US" altLang="zh-CN" i="1" dirty="0" smtClean="0">
                                  <a:latin typeface="Cambria Math"/>
                                </a:rPr>
                              </m:ctrlPr>
                            </m:fPr>
                            <m:num>
                              <m:r>
                                <a:rPr lang="en-US" altLang="zh-CN" i="1" dirty="0" smtClean="0">
                                  <a:latin typeface="Cambria Math"/>
                                </a:rPr>
                                <m:t>1</m:t>
                              </m:r>
                            </m:num>
                            <m:den>
                              <m:r>
                                <a:rPr lang="en-US" altLang="zh-CN" i="1" dirty="0" smtClean="0">
                                  <a:latin typeface="Cambria Math"/>
                                </a:rPr>
                                <m:t>365</m:t>
                              </m:r>
                              <m:r>
                                <a:rPr lang="en-US" altLang="zh-CN" i="1" baseline="30000" dirty="0" smtClean="0">
                                  <a:latin typeface="Cambria Math"/>
                                </a:rPr>
                                <m:t>2</m:t>
                              </m:r>
                            </m:den>
                          </m:f>
                        </m:e>
                      </m:d>
                      <m:r>
                        <a:rPr lang="en-US" altLang="zh-CN" i="1" dirty="0" smtClean="0">
                          <a:latin typeface="Cambria Math"/>
                        </a:rPr>
                        <m:t>×</m:t>
                      </m:r>
                      <m:d>
                        <m:dPr>
                          <m:ctrlPr>
                            <a:rPr lang="en-US" altLang="zh-CN" i="1" dirty="0" smtClean="0">
                              <a:latin typeface="Cambria Math"/>
                            </a:rPr>
                          </m:ctrlPr>
                        </m:dPr>
                        <m:e>
                          <m:f>
                            <m:fPr>
                              <m:ctrlPr>
                                <a:rPr lang="en-US" altLang="zh-CN" i="1" dirty="0" smtClean="0">
                                  <a:latin typeface="Cambria Math"/>
                                </a:rPr>
                              </m:ctrlPr>
                            </m:fPr>
                            <m:num>
                              <m:r>
                                <a:rPr lang="en-US" altLang="zh-CN" i="1" dirty="0" smtClean="0">
                                  <a:latin typeface="Cambria Math"/>
                                </a:rPr>
                                <m:t>364!</m:t>
                              </m:r>
                            </m:num>
                            <m:den>
                              <m:r>
                                <a:rPr lang="en-US" altLang="zh-CN" i="1" dirty="0" smtClean="0">
                                  <a:latin typeface="Cambria Math"/>
                                </a:rPr>
                                <m:t>362!</m:t>
                              </m:r>
                            </m:den>
                          </m:f>
                        </m:e>
                      </m:d>
                    </m:oMath>
                  </m:oMathPara>
                </a14:m>
                <a:endParaRPr lang="en-US" altLang="zh-CN" dirty="0" smtClean="0"/>
              </a:p>
              <a:p>
                <a:pPr lvl="2">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m:t>
                      </m:r>
                    </m:oMath>
                  </m:oMathPara>
                </a14:m>
                <a:endParaRPr lang="en-US" altLang="zh-CN" i="1" dirty="0" smtClean="0">
                  <a:latin typeface="Cambria Math"/>
                </a:endParaRPr>
              </a:p>
              <a:p>
                <a:pPr lvl="2">
                  <a:buNone/>
                </a:pPr>
                <a:r>
                  <a:rPr lang="en-US" altLang="zh-CN" dirty="0" smtClean="0"/>
                  <a:t>   </a:t>
                </a:r>
                <a14:m>
                  <m:oMath xmlns:m="http://schemas.openxmlformats.org/officeDocument/2006/math">
                    <m:r>
                      <a:rPr lang="en-US" altLang="zh-CN" i="1" dirty="0" smtClean="0">
                        <a:latin typeface="Cambria Math"/>
                      </a:rPr>
                      <m:t>𝑃</m:t>
                    </m:r>
                    <m:r>
                      <a:rPr lang="en-US" altLang="zh-CN" i="1" baseline="-25000" dirty="0" smtClean="0">
                        <a:latin typeface="Cambria Math"/>
                      </a:rPr>
                      <m:t>𝑚</m:t>
                    </m:r>
                    <m:r>
                      <a:rPr lang="zh-CN" altLang="en-US" i="1" dirty="0" smtClean="0">
                        <a:latin typeface="Cambria Math"/>
                      </a:rPr>
                      <m:t>＝</m:t>
                    </m:r>
                    <m:d>
                      <m:dPr>
                        <m:ctrlPr>
                          <a:rPr lang="en-US" altLang="zh-CN" i="1" dirty="0" smtClean="0">
                            <a:latin typeface="Cambria Math"/>
                          </a:rPr>
                        </m:ctrlPr>
                      </m:dPr>
                      <m:e>
                        <m:f>
                          <m:fPr>
                            <m:ctrlPr>
                              <a:rPr lang="en-US" altLang="zh-CN" i="1" dirty="0" smtClean="0">
                                <a:latin typeface="Cambria Math"/>
                              </a:rPr>
                            </m:ctrlPr>
                          </m:fPr>
                          <m:num>
                            <m:r>
                              <a:rPr lang="en-US" altLang="zh-CN" i="1" dirty="0" smtClean="0">
                                <a:latin typeface="Cambria Math"/>
                              </a:rPr>
                              <m:t>1</m:t>
                            </m:r>
                          </m:num>
                          <m:den>
                            <m:sSup>
                              <m:sSupPr>
                                <m:ctrlPr>
                                  <a:rPr lang="en-US" altLang="zh-CN" i="1" dirty="0" smtClean="0">
                                    <a:latin typeface="Cambria Math"/>
                                  </a:rPr>
                                </m:ctrlPr>
                              </m:sSupPr>
                              <m:e>
                                <m:r>
                                  <a:rPr lang="en-US" altLang="zh-CN" b="0" i="1" dirty="0" smtClean="0">
                                    <a:latin typeface="Cambria Math"/>
                                  </a:rPr>
                                  <m:t>365</m:t>
                                </m:r>
                              </m:e>
                              <m:sup>
                                <m:r>
                                  <a:rPr lang="en-US" altLang="zh-CN" b="0" i="1" dirty="0" smtClean="0">
                                    <a:latin typeface="Cambria Math"/>
                                  </a:rPr>
                                  <m:t>𝑚</m:t>
                                </m:r>
                                <m:r>
                                  <a:rPr lang="en-US" altLang="zh-CN" b="0" i="1" dirty="0" smtClean="0">
                                    <a:latin typeface="Cambria Math"/>
                                  </a:rPr>
                                  <m:t>−1</m:t>
                                </m:r>
                              </m:sup>
                            </m:sSup>
                          </m:den>
                        </m:f>
                      </m:e>
                    </m:d>
                    <m:r>
                      <a:rPr lang="en-US" altLang="zh-CN" i="1" dirty="0" smtClean="0">
                        <a:latin typeface="Cambria Math"/>
                      </a:rPr>
                      <m:t> </m:t>
                    </m:r>
                    <m:r>
                      <a:rPr lang="en-US" altLang="zh-CN" b="0" i="1" dirty="0" smtClean="0">
                        <a:latin typeface="Cambria Math"/>
                      </a:rPr>
                      <m:t> </m:t>
                    </m:r>
                    <m:r>
                      <a:rPr lang="en-US" altLang="zh-CN" i="1" dirty="0" smtClean="0">
                        <a:latin typeface="Cambria Math"/>
                      </a:rPr>
                      <m:t>×</m:t>
                    </m:r>
                    <m:d>
                      <m:dPr>
                        <m:ctrlPr>
                          <a:rPr lang="en-US" altLang="zh-CN" i="1" dirty="0" smtClean="0">
                            <a:latin typeface="Cambria Math"/>
                          </a:rPr>
                        </m:ctrlPr>
                      </m:dPr>
                      <m:e>
                        <m:f>
                          <m:fPr>
                            <m:ctrlPr>
                              <a:rPr lang="en-US" altLang="zh-CN" i="1" dirty="0" smtClean="0">
                                <a:latin typeface="Cambria Math"/>
                              </a:rPr>
                            </m:ctrlPr>
                          </m:fPr>
                          <m:num>
                            <m:r>
                              <a:rPr lang="en-US" altLang="zh-CN" i="1" dirty="0" smtClean="0">
                                <a:latin typeface="Cambria Math"/>
                              </a:rPr>
                              <m:t>364!</m:t>
                            </m:r>
                          </m:num>
                          <m:den>
                            <m:d>
                              <m:dPr>
                                <m:ctrlPr>
                                  <a:rPr lang="en-US" altLang="zh-CN" i="1" dirty="0" smtClean="0">
                                    <a:latin typeface="Cambria Math"/>
                                  </a:rPr>
                                </m:ctrlPr>
                              </m:dPr>
                              <m:e>
                                <m:r>
                                  <a:rPr lang="en-US" altLang="zh-CN" i="1" dirty="0" smtClean="0">
                                    <a:latin typeface="Cambria Math"/>
                                  </a:rPr>
                                  <m:t>365−</m:t>
                                </m:r>
                                <m:r>
                                  <a:rPr lang="en-US" altLang="zh-CN" i="1" dirty="0" smtClean="0">
                                    <a:latin typeface="Cambria Math"/>
                                  </a:rPr>
                                  <m:t>𝑚</m:t>
                                </m:r>
                              </m:e>
                            </m:d>
                            <m:r>
                              <a:rPr lang="en-US" altLang="zh-CN" i="1" dirty="0" smtClean="0">
                                <a:latin typeface="Cambria Math"/>
                              </a:rPr>
                              <m:t>!</m:t>
                            </m:r>
                          </m:den>
                        </m:f>
                      </m:e>
                    </m:d>
                  </m:oMath>
                </a14:m>
                <a:endParaRPr lang="en-US" altLang="zh-CN" dirty="0" smtClean="0"/>
              </a:p>
              <a:p>
                <a:pPr>
                  <a:buFontTx/>
                  <a:buChar char="•"/>
                </a:pPr>
                <a:r>
                  <a:rPr lang="zh-CN" altLang="en-US" dirty="0" smtClean="0"/>
                  <a:t>可以验证当</a:t>
                </a:r>
                <a14:m>
                  <m:oMath xmlns:m="http://schemas.openxmlformats.org/officeDocument/2006/math">
                    <m:r>
                      <a:rPr lang="en-US" altLang="zh-CN" i="1" dirty="0" smtClean="0">
                        <a:latin typeface="Cambria Math"/>
                      </a:rPr>
                      <m:t>𝑚</m:t>
                    </m:r>
                    <m:r>
                      <a:rPr lang="en-US" altLang="zh-CN" i="1" dirty="0" smtClean="0">
                        <a:latin typeface="Cambria Math"/>
                      </a:rPr>
                      <m:t>≥23</m:t>
                    </m:r>
                  </m:oMath>
                </a14:m>
                <a:r>
                  <a:rPr lang="zh-CN" altLang="en-US" dirty="0" smtClean="0"/>
                  <a:t>时，</a:t>
                </a:r>
                <a14:m>
                  <m:oMath xmlns:m="http://schemas.openxmlformats.org/officeDocument/2006/math">
                    <m:r>
                      <a:rPr lang="en-US" altLang="zh-CN" i="1" dirty="0" smtClean="0">
                        <a:latin typeface="Cambria Math"/>
                      </a:rPr>
                      <m:t>𝑃</m:t>
                    </m:r>
                    <m:r>
                      <a:rPr lang="en-US" altLang="zh-CN" i="1" baseline="-25000" dirty="0" smtClean="0">
                        <a:latin typeface="Cambria Math"/>
                      </a:rPr>
                      <m:t>𝑚</m:t>
                    </m:r>
                    <m:r>
                      <a:rPr lang="zh-CN" altLang="en-US" i="1" dirty="0" smtClean="0">
                        <a:latin typeface="Cambria Math"/>
                      </a:rPr>
                      <m:t>＜</m:t>
                    </m:r>
                    <m:r>
                      <a:rPr lang="en-US" altLang="zh-CN" i="1" dirty="0" smtClean="0">
                        <a:latin typeface="Cambria Math"/>
                      </a:rPr>
                      <m:t>1/2</m:t>
                    </m:r>
                  </m:oMath>
                </a14:m>
                <a:endParaRPr lang="zh-CN" altLang="en-US" dirty="0" smtClean="0"/>
              </a:p>
              <a:p>
                <a:pPr>
                  <a:buFontTx/>
                  <a:buChar char="•"/>
                </a:pPr>
                <a:r>
                  <a:rPr lang="zh-CN" altLang="en-US" dirty="0" smtClean="0"/>
                  <a:t>即</a:t>
                </a:r>
                <a:r>
                  <a:rPr lang="en-US" altLang="zh-CN" b="1" dirty="0" smtClean="0">
                    <a:solidFill>
                      <a:srgbClr val="FF00FF"/>
                    </a:solidFill>
                  </a:rPr>
                  <a:t>23</a:t>
                </a:r>
                <a:r>
                  <a:rPr lang="zh-CN" altLang="en-US" dirty="0" smtClean="0">
                    <a:solidFill>
                      <a:srgbClr val="FF00FF"/>
                    </a:solidFill>
                  </a:rPr>
                  <a:t>个人在一起时，有相同生日的概率不小于</a:t>
                </a:r>
                <a:r>
                  <a:rPr lang="en-US" altLang="zh-CN" dirty="0" smtClean="0">
                    <a:solidFill>
                      <a:srgbClr val="FF00FF"/>
                    </a:solidFill>
                  </a:rPr>
                  <a:t>1/2</a:t>
                </a:r>
                <a:endParaRPr lang="zh-CN" altLang="en-US" dirty="0">
                  <a:solidFill>
                    <a:srgbClr val="FF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r="-44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F5859A1-B20F-426C-8482-F744442B37BF}"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48</a:t>
            </a:fld>
            <a:endParaRPr lang="en-US" altLang="zh-C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FF"/>
                </a:solidFill>
              </a:rPr>
              <a:t>第</a:t>
            </a:r>
            <a:r>
              <a:rPr lang="en-US" altLang="zh-CN" dirty="0" smtClean="0">
                <a:solidFill>
                  <a:srgbClr val="FF00FF"/>
                </a:solidFill>
              </a:rPr>
              <a:t>2</a:t>
            </a:r>
            <a:r>
              <a:rPr lang="zh-CN" altLang="en-US" dirty="0" smtClean="0">
                <a:solidFill>
                  <a:srgbClr val="FF00FF"/>
                </a:solidFill>
              </a:rPr>
              <a:t>类生日攻击</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800600"/>
              </a:xfrm>
            </p:spPr>
            <p:txBody>
              <a:bodyPr/>
              <a:lstStyle/>
              <a:p>
                <a:r>
                  <a:rPr lang="zh-CN" altLang="en-US" dirty="0" smtClean="0">
                    <a:latin typeface="华文中宋" pitchFamily="2" charset="-122"/>
                    <a:ea typeface="华文中宋" pitchFamily="2" charset="-122"/>
                  </a:rPr>
                  <a:t>若文件</a:t>
                </a:r>
                <a14:m>
                  <m:oMath xmlns:m="http://schemas.openxmlformats.org/officeDocument/2006/math">
                    <m:r>
                      <a:rPr lang="en-US" altLang="zh-CN" i="1" dirty="0" smtClean="0">
                        <a:latin typeface="Cambria Math"/>
                        <a:ea typeface="华文中宋" pitchFamily="2" charset="-122"/>
                      </a:rPr>
                      <m:t>𝑚</m:t>
                    </m:r>
                  </m:oMath>
                </a14:m>
                <a:r>
                  <a:rPr lang="zh-CN" altLang="en-US" dirty="0" smtClean="0">
                    <a:latin typeface="华文中宋" pitchFamily="2" charset="-122"/>
                    <a:ea typeface="华文中宋" pitchFamily="2" charset="-122"/>
                  </a:rPr>
                  <a:t>的</a:t>
                </a:r>
                <a:r>
                  <a:rPr lang="en-US" altLang="zh-CN" dirty="0" smtClean="0">
                    <a:latin typeface="华文中宋" pitchFamily="2" charset="-122"/>
                    <a:ea typeface="华文中宋" pitchFamily="2" charset="-122"/>
                  </a:rPr>
                  <a:t>Hash</a:t>
                </a:r>
                <a:r>
                  <a:rPr lang="zh-CN" altLang="en-US" dirty="0" smtClean="0">
                    <a:latin typeface="华文中宋" pitchFamily="2" charset="-122"/>
                    <a:ea typeface="华文中宋" pitchFamily="2" charset="-122"/>
                  </a:rPr>
                  <a:t>值</a:t>
                </a:r>
                <a14:m>
                  <m:oMath xmlns:m="http://schemas.openxmlformats.org/officeDocument/2006/math">
                    <m:r>
                      <a:rPr lang="en-US" altLang="zh-CN" i="1" dirty="0" smtClean="0">
                        <a:latin typeface="Cambria Math"/>
                        <a:ea typeface="华文中宋" pitchFamily="2" charset="-122"/>
                      </a:rPr>
                      <m:t>𝐻</m:t>
                    </m:r>
                    <m:r>
                      <a:rPr lang="en-US" altLang="zh-CN" i="1" dirty="0" smtClean="0">
                        <a:latin typeface="Cambria Math"/>
                        <a:ea typeface="华文中宋" pitchFamily="2" charset="-122"/>
                      </a:rPr>
                      <m:t>(</m:t>
                    </m:r>
                    <m:r>
                      <a:rPr lang="en-US" altLang="zh-CN" i="1" dirty="0" smtClean="0">
                        <a:latin typeface="Cambria Math"/>
                        <a:ea typeface="华文中宋" pitchFamily="2" charset="-122"/>
                      </a:rPr>
                      <m:t>𝑚</m:t>
                    </m:r>
                    <m:r>
                      <a:rPr lang="en-US" altLang="zh-CN" i="1" dirty="0" smtClean="0">
                        <a:latin typeface="Cambria Math"/>
                        <a:ea typeface="华文中宋" pitchFamily="2" charset="-122"/>
                      </a:rPr>
                      <m:t>)</m:t>
                    </m:r>
                  </m:oMath>
                </a14:m>
                <a:r>
                  <a:rPr lang="zh-CN" altLang="en-US" dirty="0" smtClean="0">
                    <a:latin typeface="华文中宋" pitchFamily="2" charset="-122"/>
                    <a:ea typeface="华文中宋" pitchFamily="2" charset="-122"/>
                  </a:rPr>
                  <a:t>为</a:t>
                </a:r>
                <a:r>
                  <a:rPr lang="en-US" altLang="zh-CN" dirty="0" smtClean="0">
                    <a:latin typeface="华文中宋" pitchFamily="2" charset="-122"/>
                    <a:ea typeface="华文中宋" pitchFamily="2" charset="-122"/>
                  </a:rPr>
                  <a:t>32</a:t>
                </a:r>
                <a:r>
                  <a:rPr lang="zh-CN" altLang="en-US" dirty="0" smtClean="0">
                    <a:latin typeface="华文中宋" pitchFamily="2" charset="-122"/>
                    <a:ea typeface="华文中宋" pitchFamily="2" charset="-122"/>
                  </a:rPr>
                  <a:t>比特，试问至少有多少的文件在一起，有两个文件的</a:t>
                </a:r>
                <a:r>
                  <a:rPr lang="en-US" altLang="zh-CN" dirty="0" smtClean="0">
                    <a:latin typeface="华文中宋" pitchFamily="2" charset="-122"/>
                    <a:ea typeface="华文中宋" pitchFamily="2" charset="-122"/>
                  </a:rPr>
                  <a:t>Hash</a:t>
                </a:r>
                <a:r>
                  <a:rPr lang="zh-CN" altLang="en-US" dirty="0" smtClean="0">
                    <a:latin typeface="华文中宋" pitchFamily="2" charset="-122"/>
                    <a:ea typeface="华文中宋" pitchFamily="2" charset="-122"/>
                  </a:rPr>
                  <a:t>值以至少</a:t>
                </a:r>
                <a:r>
                  <a:rPr lang="en-US" altLang="zh-CN" dirty="0" smtClean="0">
                    <a:latin typeface="华文中宋" pitchFamily="2" charset="-122"/>
                    <a:ea typeface="华文中宋" pitchFamily="2" charset="-122"/>
                  </a:rPr>
                  <a:t>1/2</a:t>
                </a:r>
                <a:r>
                  <a:rPr lang="zh-CN" altLang="en-US" dirty="0" smtClean="0">
                    <a:latin typeface="华文中宋" pitchFamily="2" charset="-122"/>
                    <a:ea typeface="华文中宋" pitchFamily="2" charset="-122"/>
                  </a:rPr>
                  <a:t>的概率相同？</a:t>
                </a:r>
                <a:endParaRPr lang="en-US" altLang="zh-CN" dirty="0" smtClean="0">
                  <a:latin typeface="华文中宋" pitchFamily="2" charset="-122"/>
                  <a:ea typeface="华文中宋" pitchFamily="2" charset="-122"/>
                </a:endParaRPr>
              </a:p>
              <a:p>
                <a:endParaRPr lang="en-US" altLang="zh-CN" sz="1200" dirty="0" smtClean="0"/>
              </a:p>
              <a:p>
                <a:pPr lvl="1">
                  <a:spcBef>
                    <a:spcPts val="0"/>
                  </a:spcBef>
                  <a:buFontTx/>
                  <a:buChar char="•"/>
                </a:pPr>
                <a:r>
                  <a:rPr lang="zh-CN" altLang="en-US" dirty="0" smtClean="0"/>
                  <a:t>这里将</a:t>
                </a:r>
                <a:r>
                  <a:rPr lang="en-US" altLang="zh-CN" dirty="0" smtClean="0"/>
                  <a:t>365</a:t>
                </a:r>
                <a:r>
                  <a:rPr lang="zh-CN" altLang="en-US" dirty="0" smtClean="0"/>
                  <a:t>改为</a:t>
                </a:r>
                <a:r>
                  <a:rPr lang="en-US" altLang="zh-CN" dirty="0" smtClean="0"/>
                  <a:t>2</a:t>
                </a:r>
                <a:r>
                  <a:rPr lang="en-US" altLang="zh-CN" baseline="30000" dirty="0" smtClean="0"/>
                  <a:t>32</a:t>
                </a:r>
                <a:r>
                  <a:rPr lang="zh-CN" altLang="en-US" dirty="0" smtClean="0"/>
                  <a:t>。则有：</a:t>
                </a:r>
              </a:p>
              <a:p>
                <a:pPr algn="ctr">
                  <a:spcBef>
                    <a:spcPts val="0"/>
                  </a:spcBef>
                  <a:buNone/>
                </a:pPr>
                <a:r>
                  <a:rPr lang="zh-CN" altLang="en-US" dirty="0" smtClean="0"/>
                  <a:t>                  </a:t>
                </a:r>
                <a14:m>
                  <m:oMath xmlns:m="http://schemas.openxmlformats.org/officeDocument/2006/math">
                    <m:r>
                      <a:rPr lang="en-US" altLang="zh-CN" i="1" dirty="0" smtClean="0">
                        <a:latin typeface="Cambria Math"/>
                      </a:rPr>
                      <m:t>𝑃</m:t>
                    </m:r>
                    <m:r>
                      <a:rPr lang="en-US" altLang="zh-CN" i="1" baseline="-25000" dirty="0" smtClean="0">
                        <a:latin typeface="Cambria Math"/>
                      </a:rPr>
                      <m:t>𝑚</m:t>
                    </m:r>
                    <m:r>
                      <a:rPr lang="zh-CN" altLang="en-US" i="1" dirty="0" smtClean="0">
                        <a:latin typeface="Cambria Math"/>
                      </a:rPr>
                      <m:t>＝</m:t>
                    </m:r>
                    <m:r>
                      <a:rPr lang="en-US" altLang="zh-CN" i="1" dirty="0" smtClean="0">
                        <a:latin typeface="Cambria Math"/>
                      </a:rPr>
                      <m:t>(</m:t>
                    </m:r>
                    <m:f>
                      <m:fPr>
                        <m:ctrlPr>
                          <a:rPr lang="en-US" altLang="zh-CN" i="1" dirty="0" smtClean="0">
                            <a:latin typeface="Cambria Math"/>
                          </a:rPr>
                        </m:ctrlPr>
                      </m:fPr>
                      <m:num>
                        <m:r>
                          <a:rPr lang="en-US" altLang="zh-CN" i="1" dirty="0" smtClean="0">
                            <a:latin typeface="Cambria Math"/>
                          </a:rPr>
                          <m:t>2</m:t>
                        </m:r>
                        <m:r>
                          <a:rPr lang="en-US" altLang="zh-CN" i="1" baseline="30000" dirty="0" smtClean="0">
                            <a:latin typeface="Cambria Math"/>
                          </a:rPr>
                          <m:t>32</m:t>
                        </m:r>
                        <m:r>
                          <a:rPr lang="zh-CN" altLang="en-US" i="1" dirty="0" smtClean="0">
                            <a:latin typeface="Cambria Math"/>
                          </a:rPr>
                          <m:t>－</m:t>
                        </m:r>
                        <m:r>
                          <a:rPr lang="en-US" altLang="zh-CN" i="1" dirty="0" smtClean="0">
                            <a:latin typeface="Cambria Math"/>
                          </a:rPr>
                          <m:t>𝑚</m:t>
                        </m:r>
                        <m:r>
                          <a:rPr lang="zh-CN" altLang="en-US" i="1" dirty="0" smtClean="0">
                            <a:latin typeface="Cambria Math"/>
                          </a:rPr>
                          <m:t>＋</m:t>
                        </m:r>
                        <m:r>
                          <a:rPr lang="en-US" altLang="zh-CN" i="1" dirty="0" smtClean="0">
                            <a:latin typeface="Cambria Math"/>
                          </a:rPr>
                          <m:t>1</m:t>
                        </m:r>
                      </m:num>
                      <m:den>
                        <m:r>
                          <a:rPr lang="en-US" altLang="zh-CN" i="1" dirty="0" smtClean="0">
                            <a:latin typeface="Cambria Math"/>
                          </a:rPr>
                          <m:t>2</m:t>
                        </m:r>
                        <m:r>
                          <a:rPr lang="en-US" altLang="zh-CN" i="1" baseline="30000" dirty="0" smtClean="0">
                            <a:latin typeface="Cambria Math"/>
                          </a:rPr>
                          <m:t>32</m:t>
                        </m:r>
                      </m:den>
                    </m:f>
                    <m:r>
                      <a:rPr lang="en-US" altLang="zh-CN" i="1" dirty="0" smtClean="0">
                        <a:latin typeface="Cambria Math"/>
                      </a:rPr>
                      <m:t>)</m:t>
                    </m:r>
                    <m:sSub>
                      <m:sSubPr>
                        <m:ctrlPr>
                          <a:rPr lang="en-US" altLang="zh-CN" i="1">
                            <a:latin typeface="Cambria Math"/>
                          </a:rPr>
                        </m:ctrlPr>
                      </m:sSubPr>
                      <m:e>
                        <m:r>
                          <a:rPr lang="en-US" altLang="zh-CN" i="1">
                            <a:latin typeface="Cambria Math"/>
                          </a:rPr>
                          <m:t>𝑃</m:t>
                        </m:r>
                      </m:e>
                      <m:sub>
                        <m:r>
                          <a:rPr lang="en-US" altLang="zh-CN" i="1">
                            <a:latin typeface="Cambria Math"/>
                          </a:rPr>
                          <m:t>𝑚</m:t>
                        </m:r>
                        <m:r>
                          <a:rPr lang="en-US" altLang="zh-CN" i="1">
                            <a:latin typeface="Cambria Math"/>
                          </a:rPr>
                          <m:t>−1</m:t>
                        </m:r>
                      </m:sub>
                    </m:sSub>
                  </m:oMath>
                </a14:m>
                <a:endParaRPr lang="en-US" altLang="zh-CN" dirty="0" smtClean="0"/>
              </a:p>
              <a:p>
                <a:pPr algn="ctr">
                  <a:spcBef>
                    <a:spcPts val="0"/>
                  </a:spcBef>
                  <a:buNone/>
                </a:pPr>
                <a:r>
                  <a:rPr lang="en-US" altLang="zh-CN" dirty="0"/>
                  <a:t> </a:t>
                </a:r>
                <a:r>
                  <a:rPr lang="en-US" altLang="zh-CN" dirty="0" smtClean="0"/>
                  <a:t>  </a:t>
                </a:r>
                <a:r>
                  <a:rPr lang="zh-CN" altLang="en-US" dirty="0"/>
                  <a:t>即</a:t>
                </a:r>
                <a:r>
                  <a:rPr lang="zh-CN" altLang="en-US" dirty="0" smtClean="0"/>
                  <a:t>： </a:t>
                </a:r>
                <a14:m>
                  <m:oMath xmlns:m="http://schemas.openxmlformats.org/officeDocument/2006/math">
                    <m:r>
                      <a:rPr lang="en-US" altLang="zh-CN" i="1" dirty="0" smtClean="0">
                        <a:solidFill>
                          <a:srgbClr val="FF0000"/>
                        </a:solidFill>
                        <a:latin typeface="Cambria Math"/>
                      </a:rPr>
                      <m:t>𝑃</m:t>
                    </m:r>
                    <m:r>
                      <a:rPr lang="en-US" altLang="zh-CN" i="1" baseline="-25000" dirty="0" smtClean="0">
                        <a:solidFill>
                          <a:srgbClr val="FF0000"/>
                        </a:solidFill>
                        <a:latin typeface="Cambria Math"/>
                      </a:rPr>
                      <m:t>𝑚</m:t>
                    </m:r>
                    <m:r>
                      <a:rPr lang="zh-CN" altLang="en-US" i="1" dirty="0" smtClean="0">
                        <a:solidFill>
                          <a:srgbClr val="FF0000"/>
                        </a:solidFill>
                        <a:latin typeface="Cambria Math"/>
                      </a:rPr>
                      <m:t>＝</m:t>
                    </m:r>
                    <m:f>
                      <m:fPr>
                        <m:ctrlPr>
                          <a:rPr lang="en-US" altLang="zh-CN" i="1" dirty="0" smtClean="0">
                            <a:solidFill>
                              <a:srgbClr val="FF0000"/>
                            </a:solidFill>
                            <a:latin typeface="Cambria Math"/>
                          </a:rPr>
                        </m:ctrlPr>
                      </m:fPr>
                      <m:num>
                        <m:r>
                          <a:rPr lang="en-US" altLang="zh-CN" i="1" dirty="0" smtClean="0">
                            <a:solidFill>
                              <a:srgbClr val="FF0000"/>
                            </a:solidFill>
                            <a:latin typeface="Cambria Math"/>
                          </a:rPr>
                          <m:t>1</m:t>
                        </m:r>
                      </m:num>
                      <m:den>
                        <m:sSup>
                          <m:sSupPr>
                            <m:ctrlPr>
                              <a:rPr lang="en-US" altLang="zh-CN" i="1" dirty="0" smtClean="0">
                                <a:solidFill>
                                  <a:srgbClr val="FF0000"/>
                                </a:solidFill>
                                <a:latin typeface="Cambria Math"/>
                              </a:rPr>
                            </m:ctrlPr>
                          </m:sSupPr>
                          <m:e>
                            <m:d>
                              <m:dPr>
                                <m:ctrlPr>
                                  <a:rPr lang="en-US" altLang="zh-CN" b="0" i="1" dirty="0" smtClean="0">
                                    <a:solidFill>
                                      <a:srgbClr val="FF0000"/>
                                    </a:solidFill>
                                    <a:latin typeface="Cambria Math"/>
                                  </a:rPr>
                                </m:ctrlPr>
                              </m:dPr>
                              <m:e>
                                <m:sSup>
                                  <m:sSupPr>
                                    <m:ctrlPr>
                                      <a:rPr lang="en-US" altLang="zh-CN" b="0" i="1" dirty="0" smtClean="0">
                                        <a:solidFill>
                                          <a:srgbClr val="FF0000"/>
                                        </a:solidFill>
                                        <a:latin typeface="Cambria Math"/>
                                      </a:rPr>
                                    </m:ctrlPr>
                                  </m:sSupPr>
                                  <m:e>
                                    <m:r>
                                      <a:rPr lang="en-US" altLang="zh-CN" b="0" i="1" dirty="0" smtClean="0">
                                        <a:solidFill>
                                          <a:srgbClr val="FF0000"/>
                                        </a:solidFill>
                                        <a:latin typeface="Cambria Math"/>
                                      </a:rPr>
                                      <m:t>2</m:t>
                                    </m:r>
                                  </m:e>
                                  <m:sup>
                                    <m:r>
                                      <a:rPr lang="en-US" altLang="zh-CN" b="0" i="1" dirty="0" smtClean="0">
                                        <a:solidFill>
                                          <a:srgbClr val="FF0000"/>
                                        </a:solidFill>
                                        <a:latin typeface="Cambria Math"/>
                                      </a:rPr>
                                      <m:t>32</m:t>
                                    </m:r>
                                  </m:sup>
                                </m:sSup>
                              </m:e>
                            </m:d>
                          </m:e>
                          <m:sup>
                            <m:r>
                              <a:rPr lang="en-US" altLang="zh-CN" b="0" i="1" dirty="0" smtClean="0">
                                <a:solidFill>
                                  <a:srgbClr val="FF0000"/>
                                </a:solidFill>
                                <a:latin typeface="Cambria Math"/>
                              </a:rPr>
                              <m:t>𝑚</m:t>
                            </m:r>
                            <m:r>
                              <a:rPr lang="en-US" altLang="zh-CN" b="0" i="1" dirty="0" smtClean="0">
                                <a:solidFill>
                                  <a:srgbClr val="FF0000"/>
                                </a:solidFill>
                                <a:latin typeface="Cambria Math"/>
                              </a:rPr>
                              <m:t>−1</m:t>
                            </m:r>
                          </m:sup>
                        </m:sSup>
                      </m:den>
                    </m:f>
                    <m:f>
                      <m:fPr>
                        <m:ctrlPr>
                          <a:rPr lang="en-US" altLang="zh-CN" i="1" dirty="0" smtClean="0">
                            <a:solidFill>
                              <a:srgbClr val="FF0000"/>
                            </a:solidFill>
                            <a:latin typeface="Cambria Math"/>
                          </a:rPr>
                        </m:ctrlPr>
                      </m:fPr>
                      <m:num>
                        <m:d>
                          <m:dPr>
                            <m:ctrlPr>
                              <a:rPr lang="en-US" altLang="zh-CN" i="1" dirty="0" smtClean="0">
                                <a:solidFill>
                                  <a:srgbClr val="FF0000"/>
                                </a:solidFill>
                                <a:latin typeface="Cambria Math"/>
                              </a:rPr>
                            </m:ctrlPr>
                          </m:dPr>
                          <m:e>
                            <m:r>
                              <a:rPr lang="en-US" altLang="zh-CN" i="1" dirty="0" smtClean="0">
                                <a:solidFill>
                                  <a:srgbClr val="FF0000"/>
                                </a:solidFill>
                                <a:latin typeface="Cambria Math"/>
                              </a:rPr>
                              <m:t>2</m:t>
                            </m:r>
                            <m:r>
                              <a:rPr lang="en-US" altLang="zh-CN" i="1" baseline="30000" dirty="0" smtClean="0">
                                <a:solidFill>
                                  <a:srgbClr val="FF0000"/>
                                </a:solidFill>
                                <a:latin typeface="Cambria Math"/>
                              </a:rPr>
                              <m:t>32</m:t>
                            </m:r>
                            <m:r>
                              <a:rPr lang="zh-CN" altLang="en-US" i="1" dirty="0" smtClean="0">
                                <a:solidFill>
                                  <a:srgbClr val="FF0000"/>
                                </a:solidFill>
                                <a:latin typeface="Cambria Math"/>
                              </a:rPr>
                              <m:t>－</m:t>
                            </m:r>
                            <m:r>
                              <a:rPr lang="en-US" altLang="zh-CN" i="1" dirty="0" smtClean="0">
                                <a:solidFill>
                                  <a:srgbClr val="FF0000"/>
                                </a:solidFill>
                                <a:latin typeface="Cambria Math"/>
                              </a:rPr>
                              <m:t>1</m:t>
                            </m:r>
                          </m:e>
                        </m:d>
                        <m:r>
                          <a:rPr lang="en-US" altLang="zh-CN" i="1" dirty="0" smtClean="0">
                            <a:solidFill>
                              <a:srgbClr val="FF0000"/>
                            </a:solidFill>
                            <a:latin typeface="Cambria Math"/>
                          </a:rPr>
                          <m:t>!</m:t>
                        </m:r>
                      </m:num>
                      <m:den>
                        <m:d>
                          <m:dPr>
                            <m:ctrlPr>
                              <a:rPr lang="en-US" altLang="zh-CN" i="1" dirty="0" smtClean="0">
                                <a:solidFill>
                                  <a:srgbClr val="FF0000"/>
                                </a:solidFill>
                                <a:latin typeface="Cambria Math"/>
                              </a:rPr>
                            </m:ctrlPr>
                          </m:dPr>
                          <m:e>
                            <m:r>
                              <a:rPr lang="en-US" altLang="zh-CN" i="1" dirty="0" smtClean="0">
                                <a:solidFill>
                                  <a:srgbClr val="FF0000"/>
                                </a:solidFill>
                                <a:latin typeface="Cambria Math"/>
                              </a:rPr>
                              <m:t>2</m:t>
                            </m:r>
                            <m:r>
                              <a:rPr lang="en-US" altLang="zh-CN" i="1" baseline="30000" dirty="0" smtClean="0">
                                <a:solidFill>
                                  <a:srgbClr val="FF0000"/>
                                </a:solidFill>
                                <a:latin typeface="Cambria Math"/>
                              </a:rPr>
                              <m:t>32</m:t>
                            </m:r>
                            <m:r>
                              <a:rPr lang="zh-CN" altLang="en-US" i="1" dirty="0" smtClean="0">
                                <a:solidFill>
                                  <a:srgbClr val="FF0000"/>
                                </a:solidFill>
                                <a:latin typeface="Cambria Math"/>
                              </a:rPr>
                              <m:t>－</m:t>
                            </m:r>
                            <m:r>
                              <a:rPr lang="en-US" altLang="zh-CN" i="1" dirty="0" smtClean="0">
                                <a:solidFill>
                                  <a:srgbClr val="FF0000"/>
                                </a:solidFill>
                                <a:latin typeface="Cambria Math"/>
                              </a:rPr>
                              <m:t>𝑚</m:t>
                            </m:r>
                          </m:e>
                        </m:d>
                        <m:r>
                          <a:rPr lang="en-US" altLang="zh-CN" i="1" dirty="0" smtClean="0">
                            <a:solidFill>
                              <a:srgbClr val="FF0000"/>
                            </a:solidFill>
                            <a:latin typeface="Cambria Math"/>
                          </a:rPr>
                          <m:t>!</m:t>
                        </m:r>
                      </m:den>
                    </m:f>
                    <m:r>
                      <a:rPr lang="en-US" altLang="zh-CN" i="1" dirty="0" smtClean="0">
                        <a:solidFill>
                          <a:srgbClr val="FF0000"/>
                        </a:solidFill>
                        <a:latin typeface="Cambria Math"/>
                      </a:rPr>
                      <m:t> </m:t>
                    </m:r>
                  </m:oMath>
                </a14:m>
                <a:endParaRPr lang="en-US" altLang="zh-CN" dirty="0" smtClean="0"/>
              </a:p>
              <a:p>
                <a:pPr lvl="1">
                  <a:spcBef>
                    <a:spcPts val="0"/>
                  </a:spcBef>
                  <a:buFontTx/>
                  <a:buChar char="•"/>
                </a:pPr>
                <a:r>
                  <a:rPr lang="zh-CN" altLang="en-US" dirty="0" smtClean="0"/>
                  <a:t>验算可知</a:t>
                </a:r>
                <a14:m>
                  <m:oMath xmlns:m="http://schemas.openxmlformats.org/officeDocument/2006/math">
                    <m:r>
                      <a:rPr lang="en-US" altLang="zh-CN" i="1" dirty="0" smtClean="0">
                        <a:latin typeface="Cambria Math"/>
                      </a:rPr>
                      <m:t>𝑚</m:t>
                    </m:r>
                    <m:r>
                      <a:rPr lang="zh-CN" altLang="en-US" i="1" dirty="0" smtClean="0">
                        <a:latin typeface="Cambria Math"/>
                      </a:rPr>
                      <m:t>＞</m:t>
                    </m:r>
                    <m:r>
                      <a:rPr lang="en-US" altLang="zh-CN" i="1" dirty="0" smtClean="0">
                        <a:latin typeface="Cambria Math"/>
                      </a:rPr>
                      <m:t>2</m:t>
                    </m:r>
                    <m:r>
                      <a:rPr lang="en-US" altLang="zh-CN" i="1" baseline="30000" dirty="0" smtClean="0">
                        <a:latin typeface="Cambria Math"/>
                      </a:rPr>
                      <m:t>17</m:t>
                    </m:r>
                    <m:r>
                      <a:rPr lang="zh-CN" altLang="en-US" i="1" dirty="0" smtClean="0">
                        <a:latin typeface="Cambria Math"/>
                      </a:rPr>
                      <m:t>（</m:t>
                    </m:r>
                    <m:r>
                      <a:rPr lang="en-US" altLang="zh-CN" i="1" dirty="0" smtClean="0">
                        <a:latin typeface="Cambria Math"/>
                      </a:rPr>
                      <m:t>2</m:t>
                    </m:r>
                    <m:r>
                      <a:rPr lang="en-US" altLang="zh-CN" i="1" baseline="30000" dirty="0" smtClean="0">
                        <a:latin typeface="Cambria Math"/>
                      </a:rPr>
                      <m:t>17</m:t>
                    </m:r>
                    <m:r>
                      <a:rPr lang="zh-CN" altLang="en-US" i="1" dirty="0" smtClean="0">
                        <a:latin typeface="Cambria Math"/>
                      </a:rPr>
                      <m:t>＝</m:t>
                    </m:r>
                    <m:r>
                      <a:rPr lang="en-US" altLang="zh-CN" i="1" dirty="0" smtClean="0">
                        <a:latin typeface="Cambria Math"/>
                      </a:rPr>
                      <m:t>131072</m:t>
                    </m:r>
                    <m:r>
                      <a:rPr lang="zh-CN" altLang="en-US" i="1" dirty="0" smtClean="0">
                        <a:latin typeface="Cambria Math"/>
                      </a:rPr>
                      <m:t>）</m:t>
                    </m:r>
                  </m:oMath>
                </a14:m>
                <a:r>
                  <a:rPr lang="zh-CN" altLang="en-US" dirty="0" smtClean="0"/>
                  <a:t>时，</a:t>
                </a:r>
                <a14:m>
                  <m:oMath xmlns:m="http://schemas.openxmlformats.org/officeDocument/2006/math">
                    <m:r>
                      <a:rPr lang="en-US" altLang="zh-CN" i="1" dirty="0" smtClean="0">
                        <a:latin typeface="Cambria Math"/>
                      </a:rPr>
                      <m:t>𝑃</m:t>
                    </m:r>
                    <m:r>
                      <a:rPr lang="en-US" altLang="zh-CN" i="1" baseline="-25000" dirty="0" smtClean="0">
                        <a:latin typeface="Cambria Math"/>
                      </a:rPr>
                      <m:t>𝑚</m:t>
                    </m:r>
                    <m:r>
                      <a:rPr lang="zh-CN" altLang="en-US" i="1" dirty="0" smtClean="0">
                        <a:latin typeface="Cambria Math"/>
                      </a:rPr>
                      <m:t>＜</m:t>
                    </m:r>
                    <m:r>
                      <a:rPr lang="en-US" altLang="zh-CN" i="1" dirty="0" smtClean="0">
                        <a:latin typeface="Cambria Math"/>
                      </a:rPr>
                      <m:t>1/2</m:t>
                    </m:r>
                  </m:oMath>
                </a14:m>
                <a:endParaRPr lang="zh-CN" altLang="en-US" dirty="0" smtClean="0"/>
              </a:p>
              <a:p>
                <a:pPr lvl="1">
                  <a:spcBef>
                    <a:spcPts val="0"/>
                  </a:spcBef>
                  <a:buFontTx/>
                  <a:buChar char="•"/>
                </a:pPr>
                <a:r>
                  <a:rPr lang="zh-CN" altLang="en-US" dirty="0" smtClean="0"/>
                  <a:t>即当有</a:t>
                </a:r>
                <a14:m>
                  <m:oMath xmlns:m="http://schemas.openxmlformats.org/officeDocument/2006/math">
                    <m:r>
                      <a:rPr lang="en-US" altLang="zh-CN" i="1" dirty="0" smtClean="0">
                        <a:latin typeface="Cambria Math"/>
                      </a:rPr>
                      <m:t>2</m:t>
                    </m:r>
                    <m:r>
                      <a:rPr lang="en-US" altLang="zh-CN" i="1" baseline="30000" dirty="0" smtClean="0">
                        <a:latin typeface="Cambria Math"/>
                      </a:rPr>
                      <m:t>17</m:t>
                    </m:r>
                  </m:oMath>
                </a14:m>
                <a:r>
                  <a:rPr lang="zh-CN" altLang="en-US" dirty="0" smtClean="0"/>
                  <a:t>个文件时，则存在两个文件有相同的</a:t>
                </a:r>
                <a:r>
                  <a:rPr lang="en-US" altLang="zh-CN" dirty="0" smtClean="0"/>
                  <a:t>Hash</a:t>
                </a:r>
                <a:r>
                  <a:rPr lang="zh-CN" altLang="en-US" dirty="0" smtClean="0"/>
                  <a:t>值输出的概率超过</a:t>
                </a:r>
                <a:r>
                  <a:rPr lang="en-US" altLang="zh-CN" dirty="0" smtClean="0"/>
                  <a:t>1/2</a:t>
                </a:r>
              </a:p>
              <a:p>
                <a:pPr lvl="1">
                  <a:spcBef>
                    <a:spcPts val="0"/>
                  </a:spcBef>
                  <a:buFontTx/>
                  <a:buChar char="•"/>
                </a:pPr>
                <a:r>
                  <a:rPr lang="zh-CN" altLang="en-US" dirty="0" smtClean="0"/>
                  <a:t>对于现在的计算设备，</a:t>
                </a:r>
                <a14:m>
                  <m:oMath xmlns:m="http://schemas.openxmlformats.org/officeDocument/2006/math">
                    <m:r>
                      <a:rPr lang="en-US" altLang="zh-CN" i="1" dirty="0" smtClean="0">
                        <a:latin typeface="Cambria Math"/>
                      </a:rPr>
                      <m:t>2</m:t>
                    </m:r>
                    <m:r>
                      <a:rPr lang="en-US" altLang="zh-CN" i="1" baseline="30000" dirty="0" smtClean="0">
                        <a:latin typeface="Cambria Math"/>
                      </a:rPr>
                      <m:t>17</m:t>
                    </m:r>
                  </m:oMath>
                </a14:m>
                <a:r>
                  <a:rPr lang="zh-CN" altLang="en-US" dirty="0" smtClean="0"/>
                  <a:t>的计算量不是困难的</a:t>
                </a:r>
              </a:p>
              <a:p>
                <a:pPr>
                  <a:buNone/>
                </a:pPr>
                <a:endParaRPr lang="en-US" altLang="zh-CN" dirty="0" smtClean="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2"/>
                <a:stretch>
                  <a:fillRect l="-1259" t="-1269" r="-667" b="-266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3C86C63-B246-47EE-95DB-3CC54B35240B}"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49</a:t>
            </a:fld>
            <a:endParaRPr lang="en-US" altLang="zh-C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600" y="2209800"/>
            <a:ext cx="6172200" cy="2133600"/>
          </a:xfrm>
        </p:spPr>
        <p:txBody>
          <a:bodyPr/>
          <a:lstStyle/>
          <a:p>
            <a:r>
              <a:rPr lang="en-US" altLang="zh-CN" sz="2400" dirty="0" smtClean="0"/>
              <a:t>Hash</a:t>
            </a:r>
            <a:r>
              <a:rPr lang="zh-CN" altLang="en-US" sz="2400" dirty="0" smtClean="0"/>
              <a:t>函数的概念和性质</a:t>
            </a:r>
            <a:endParaRPr lang="en-US" altLang="zh-CN" sz="2400" dirty="0" smtClean="0"/>
          </a:p>
          <a:p>
            <a:r>
              <a:rPr lang="en-US" altLang="zh-CN" sz="2400" dirty="0" smtClean="0"/>
              <a:t>Hash</a:t>
            </a:r>
            <a:r>
              <a:rPr lang="zh-CN" altLang="en-US" sz="2400" dirty="0" smtClean="0"/>
              <a:t>函数实例</a:t>
            </a:r>
            <a:endParaRPr lang="en-US" altLang="zh-CN" sz="2400" dirty="0" smtClean="0"/>
          </a:p>
          <a:p>
            <a:pPr lvl="1"/>
            <a:r>
              <a:rPr lang="en-US" altLang="zh-CN" sz="2000" dirty="0" smtClean="0"/>
              <a:t>MD5</a:t>
            </a:r>
          </a:p>
          <a:p>
            <a:pPr lvl="1"/>
            <a:r>
              <a:rPr lang="en-US" altLang="zh-CN" sz="2000" dirty="0" smtClean="0"/>
              <a:t>SHA-1</a:t>
            </a:r>
          </a:p>
          <a:p>
            <a:r>
              <a:rPr lang="en-US" altLang="zh-CN" sz="2400" dirty="0" smtClean="0"/>
              <a:t>Hash</a:t>
            </a:r>
            <a:r>
              <a:rPr lang="zh-CN" altLang="en-US" sz="2400" dirty="0" smtClean="0"/>
              <a:t>函数应用</a:t>
            </a:r>
            <a:endParaRPr lang="en-US" altLang="zh-CN" sz="2400" dirty="0" smtClean="0"/>
          </a:p>
          <a:p>
            <a:endParaRPr lang="zh-CN" altLang="en-US" sz="2400" dirty="0"/>
          </a:p>
        </p:txBody>
      </p:sp>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a:t>
            </a:fld>
            <a:endParaRPr lang="en-US" altLang="zh-CN" dirty="0"/>
          </a:p>
        </p:txBody>
      </p:sp>
      <p:sp>
        <p:nvSpPr>
          <p:cNvPr id="7" name="Rectangle 2"/>
          <p:cNvSpPr txBox="1">
            <a:spLocks noChangeArrowheads="1"/>
          </p:cNvSpPr>
          <p:nvPr/>
        </p:nvSpPr>
        <p:spPr bwMode="white">
          <a:xfrm>
            <a:off x="1066800" y="7620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0" cap="none" spc="0" normalizeH="0" baseline="0" noProof="0" dirty="0" smtClean="0">
                <a:ln>
                  <a:noFill/>
                </a:ln>
                <a:solidFill>
                  <a:srgbClr val="FF0000"/>
                </a:solidFill>
                <a:effectLst/>
                <a:uLnTx/>
                <a:uFillTx/>
                <a:latin typeface="+mj-lt"/>
                <a:ea typeface="宋体" pitchFamily="2" charset="-122"/>
                <a:cs typeface="+mj-cs"/>
              </a:rPr>
              <a:t>主要内容</a:t>
            </a:r>
            <a:endParaRPr kumimoji="0" lang="zh-CN" altLang="en-US" sz="2400" b="1" i="0" u="none" strike="noStrike" kern="0" cap="none" spc="0" normalizeH="0" baseline="0" noProof="0" dirty="0">
              <a:ln>
                <a:noFill/>
              </a:ln>
              <a:solidFill>
                <a:schemeClr val="accent1"/>
              </a:solidFill>
              <a:effectLst/>
              <a:uLnTx/>
              <a:uFillTx/>
              <a:latin typeface="+mj-lt"/>
              <a:ea typeface="宋体" pitchFamily="2" charset="-122"/>
              <a:cs typeface="+mj-cs"/>
            </a:endParaRPr>
          </a:p>
        </p:txBody>
      </p:sp>
      <p:grpSp>
        <p:nvGrpSpPr>
          <p:cNvPr id="8" name="Group 3"/>
          <p:cNvGrpSpPr>
            <a:grpSpLocks/>
          </p:cNvGrpSpPr>
          <p:nvPr/>
        </p:nvGrpSpPr>
        <p:grpSpPr bwMode="auto">
          <a:xfrm>
            <a:off x="1828800" y="1447800"/>
            <a:ext cx="762000" cy="665162"/>
            <a:chOff x="1110" y="2656"/>
            <a:chExt cx="1549" cy="1351"/>
          </a:xfrm>
        </p:grpSpPr>
        <p:sp>
          <p:nvSpPr>
            <p:cNvPr id="9"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10"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11"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sp>
        <p:nvSpPr>
          <p:cNvPr id="12" name="Line 11"/>
          <p:cNvSpPr>
            <a:spLocks noChangeShapeType="1"/>
          </p:cNvSpPr>
          <p:nvPr/>
        </p:nvSpPr>
        <p:spPr bwMode="auto">
          <a:xfrm>
            <a:off x="2438400" y="20574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13" name="Text Box 12"/>
          <p:cNvSpPr txBox="1">
            <a:spLocks noChangeArrowheads="1"/>
          </p:cNvSpPr>
          <p:nvPr/>
        </p:nvSpPr>
        <p:spPr bwMode="auto">
          <a:xfrm>
            <a:off x="2667000" y="1524000"/>
            <a:ext cx="1519968" cy="461665"/>
          </a:xfrm>
          <a:prstGeom prst="rect">
            <a:avLst/>
          </a:prstGeom>
          <a:noFill/>
          <a:ln w="9525" algn="ctr">
            <a:noFill/>
            <a:miter lim="800000"/>
            <a:headEnd/>
            <a:tailEnd/>
          </a:ln>
          <a:effectLst/>
        </p:spPr>
        <p:txBody>
          <a:bodyPr wrap="none">
            <a:spAutoFit/>
          </a:bodyPr>
          <a:lstStyle/>
          <a:p>
            <a:pPr eaLnBrk="0" hangingPunct="0"/>
            <a:r>
              <a:rPr lang="en-US" altLang="zh-CN" sz="2400" dirty="0" smtClean="0"/>
              <a:t>Hash</a:t>
            </a:r>
            <a:r>
              <a:rPr lang="zh-CN" altLang="en-US" sz="2400" dirty="0" smtClean="0"/>
              <a:t>函数</a:t>
            </a:r>
            <a:endParaRPr lang="en-US" altLang="zh-CN" sz="2400" dirty="0"/>
          </a:p>
        </p:txBody>
      </p:sp>
      <p:sp>
        <p:nvSpPr>
          <p:cNvPr id="14" name="Text Box 13"/>
          <p:cNvSpPr txBox="1">
            <a:spLocks noChangeArrowheads="1"/>
          </p:cNvSpPr>
          <p:nvPr/>
        </p:nvSpPr>
        <p:spPr bwMode="gray">
          <a:xfrm>
            <a:off x="2025650" y="15462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1</a:t>
            </a:r>
          </a:p>
        </p:txBody>
      </p:sp>
      <p:grpSp>
        <p:nvGrpSpPr>
          <p:cNvPr id="15" name="Group 7"/>
          <p:cNvGrpSpPr>
            <a:grpSpLocks/>
          </p:cNvGrpSpPr>
          <p:nvPr/>
        </p:nvGrpSpPr>
        <p:grpSpPr bwMode="auto">
          <a:xfrm>
            <a:off x="1752600" y="4191000"/>
            <a:ext cx="762000" cy="665162"/>
            <a:chOff x="3174" y="2656"/>
            <a:chExt cx="1549" cy="1351"/>
          </a:xfrm>
        </p:grpSpPr>
        <p:sp>
          <p:nvSpPr>
            <p:cNvPr id="1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1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18"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19" name="Line 14"/>
          <p:cNvSpPr>
            <a:spLocks noChangeShapeType="1"/>
          </p:cNvSpPr>
          <p:nvPr/>
        </p:nvSpPr>
        <p:spPr bwMode="auto">
          <a:xfrm>
            <a:off x="2362200" y="48006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20" name="Text Box 15"/>
          <p:cNvSpPr txBox="1">
            <a:spLocks noChangeArrowheads="1"/>
          </p:cNvSpPr>
          <p:nvPr/>
        </p:nvSpPr>
        <p:spPr bwMode="auto">
          <a:xfrm>
            <a:off x="2590800" y="4267200"/>
            <a:ext cx="1723549"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消息认证码</a:t>
            </a:r>
            <a:endParaRPr lang="en-US" altLang="zh-CN" sz="2400" dirty="0"/>
          </a:p>
        </p:txBody>
      </p:sp>
      <p:sp>
        <p:nvSpPr>
          <p:cNvPr id="21" name="Text Box 16"/>
          <p:cNvSpPr txBox="1">
            <a:spLocks noChangeArrowheads="1"/>
          </p:cNvSpPr>
          <p:nvPr/>
        </p:nvSpPr>
        <p:spPr bwMode="gray">
          <a:xfrm>
            <a:off x="1949450" y="42894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2</a:t>
            </a:r>
          </a:p>
        </p:txBody>
      </p:sp>
      <p:sp>
        <p:nvSpPr>
          <p:cNvPr id="22" name="内容占位符 2"/>
          <p:cNvSpPr txBox="1">
            <a:spLocks/>
          </p:cNvSpPr>
          <p:nvPr/>
        </p:nvSpPr>
        <p:spPr bwMode="auto">
          <a:xfrm>
            <a:off x="2667000" y="4953000"/>
            <a:ext cx="6172200" cy="129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消息认证码的构造</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消息认证码的安全性</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a:spcBef>
                <a:spcPct val="20000"/>
              </a:spcBef>
              <a:buClr>
                <a:schemeClr val="hlink"/>
              </a:buClr>
              <a:buFont typeface="Wingdings" pitchFamily="2" charset="2"/>
              <a:buChar char="v"/>
            </a:pPr>
            <a:r>
              <a:rPr lang="zh-CN" altLang="en-US" sz="2400" kern="0" dirty="0" smtClean="0"/>
              <a:t>消息认证码的应用</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a:srcRect/>
          <a:stretch>
            <a:fillRect/>
          </a:stretch>
        </p:blipFill>
        <p:spPr bwMode="auto">
          <a:xfrm>
            <a:off x="762000" y="2438400"/>
            <a:ext cx="6811963" cy="1714500"/>
          </a:xfrm>
          <a:prstGeom prst="rect">
            <a:avLst/>
          </a:prstGeom>
          <a:noFill/>
        </p:spPr>
      </p:pic>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524000"/>
                <a:ext cx="8229600" cy="4800600"/>
              </a:xfrm>
            </p:spPr>
            <p:txBody>
              <a:bodyPr/>
              <a:lstStyle/>
              <a:p>
                <a:r>
                  <a:rPr lang="zh-CN" altLang="en-US" dirty="0" smtClean="0"/>
                  <a:t>若</a:t>
                </a:r>
                <a:r>
                  <a:rPr lang="en-US" altLang="zh-CN" dirty="0" smtClean="0"/>
                  <a:t>hash</a:t>
                </a:r>
                <a:r>
                  <a:rPr lang="zh-CN" altLang="en-US" dirty="0" smtClean="0"/>
                  <a:t>值</a:t>
                </a:r>
                <a:r>
                  <a:rPr lang="zh-CN" altLang="en-US" dirty="0"/>
                  <a:t>为</a:t>
                </a:r>
                <a:r>
                  <a:rPr lang="en-US" altLang="zh-CN" dirty="0" smtClean="0"/>
                  <a:t>16</a:t>
                </a:r>
                <a:r>
                  <a:rPr lang="zh-CN" altLang="en-US" dirty="0" smtClean="0"/>
                  <a:t>比特</a:t>
                </a:r>
                <a:r>
                  <a:rPr lang="en-US" altLang="zh-CN" dirty="0" smtClean="0"/>
                  <a:t>,</a:t>
                </a:r>
                <a:r>
                  <a:rPr lang="zh-CN" altLang="en-US" dirty="0" smtClean="0"/>
                  <a:t>则构造约</a:t>
                </a:r>
                <a14:m>
                  <m:oMath xmlns:m="http://schemas.openxmlformats.org/officeDocument/2006/math">
                    <m:sSup>
                      <m:sSupPr>
                        <m:ctrlPr>
                          <a:rPr lang="en-US" altLang="zh-CN" i="1" dirty="0" smtClean="0">
                            <a:latin typeface="Cambria Math"/>
                          </a:rPr>
                        </m:ctrlPr>
                      </m:sSupPr>
                      <m:e>
                        <m:r>
                          <a:rPr lang="en-US" altLang="zh-CN" b="0" i="1" dirty="0" smtClean="0">
                            <a:latin typeface="Cambria Math"/>
                          </a:rPr>
                          <m:t>2</m:t>
                        </m:r>
                      </m:e>
                      <m:sup>
                        <m:r>
                          <a:rPr lang="en-US" altLang="zh-CN" b="0" i="1" dirty="0" smtClean="0">
                            <a:latin typeface="Cambria Math"/>
                          </a:rPr>
                          <m:t>8</m:t>
                        </m:r>
                      </m:sup>
                    </m:sSup>
                    <m:r>
                      <a:rPr lang="en-US" altLang="zh-CN" i="1" dirty="0" smtClean="0">
                        <a:latin typeface="Cambria Math"/>
                      </a:rPr>
                      <m:t>=256</m:t>
                    </m:r>
                  </m:oMath>
                </a14:m>
                <a:r>
                  <a:rPr lang="zh-CN" altLang="en-US" dirty="0" smtClean="0"/>
                  <a:t>条真假消息，有</a:t>
                </a:r>
                <a:r>
                  <a:rPr lang="en-US" altLang="zh-CN" dirty="0" smtClean="0"/>
                  <a:t>50%</a:t>
                </a:r>
                <a:r>
                  <a:rPr lang="zh-CN" altLang="en-US" dirty="0" smtClean="0"/>
                  <a:t>的概率</a:t>
                </a:r>
                <a:r>
                  <a:rPr lang="zh-CN" altLang="en-US" dirty="0" smtClean="0"/>
                  <a:t>碰撞</a:t>
                </a:r>
                <a:endParaRPr lang="en-US" altLang="zh-CN" dirty="0" smtClean="0"/>
              </a:p>
              <a:p>
                <a:endParaRPr lang="en-US" altLang="zh-CN" dirty="0"/>
              </a:p>
              <a:p>
                <a:endParaRPr lang="en-US" altLang="zh-CN" dirty="0" smtClean="0"/>
              </a:p>
              <a:p>
                <a:endParaRPr lang="en-US" altLang="zh-CN" dirty="0"/>
              </a:p>
              <a:p>
                <a:r>
                  <a:rPr lang="zh-CN" altLang="en-US" dirty="0" smtClean="0"/>
                  <a:t>她也可以生成下面的不可接受的消息：</a:t>
                </a:r>
                <a:endParaRPr lang="en-US" altLang="zh-CN" dirty="0" smtClean="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3"/>
                <a:stretch>
                  <a:fillRect l="-1259" t="-1650" r="-585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627BB9F-E69D-49CB-AE7F-9EC2B667262E}"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50</a:t>
            </a:fld>
            <a:endParaRPr lang="en-US" altLang="zh-CN" dirty="0"/>
          </a:p>
        </p:txBody>
      </p:sp>
      <p:pic>
        <p:nvPicPr>
          <p:cNvPr id="9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7627" y="3067050"/>
            <a:ext cx="2105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063" y="4495800"/>
            <a:ext cx="6618287"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a:t>
            </a:r>
            <a:r>
              <a:rPr lang="zh-CN" altLang="en-US" dirty="0" smtClean="0"/>
              <a:t>函数的攻击过程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smtClean="0"/>
                  <a:t>敌手对消息</a:t>
                </a:r>
                <a14:m>
                  <m:oMath xmlns:m="http://schemas.openxmlformats.org/officeDocument/2006/math">
                    <m:r>
                      <a:rPr lang="en-US" altLang="zh-CN" i="1" dirty="0" smtClean="0">
                        <a:latin typeface="Cambria Math"/>
                      </a:rPr>
                      <m:t>𝑋</m:t>
                    </m:r>
                  </m:oMath>
                </a14:m>
                <a:r>
                  <a:rPr lang="zh-CN" altLang="en-US" dirty="0" smtClean="0"/>
                  <a:t>产生</a:t>
                </a:r>
                <a14:m>
                  <m:oMath xmlns:m="http://schemas.openxmlformats.org/officeDocument/2006/math">
                    <m:sSup>
                      <m:sSupPr>
                        <m:ctrlPr>
                          <a:rPr lang="en-US" altLang="zh-CN" i="1" dirty="0" smtClean="0">
                            <a:solidFill>
                              <a:srgbClr val="FF0000"/>
                            </a:solidFill>
                            <a:latin typeface="Cambria Math"/>
                          </a:rPr>
                        </m:ctrlPr>
                      </m:sSupPr>
                      <m:e>
                        <m:r>
                          <a:rPr lang="en-US" altLang="zh-CN" i="1" dirty="0">
                            <a:solidFill>
                              <a:srgbClr val="FF0000"/>
                            </a:solidFill>
                            <a:latin typeface="Cambria Math"/>
                          </a:rPr>
                          <m:t>2</m:t>
                        </m:r>
                      </m:e>
                      <m:sup>
                        <m:r>
                          <a:rPr lang="en-US" altLang="zh-CN" i="1" dirty="0">
                            <a:solidFill>
                              <a:srgbClr val="FF0000"/>
                            </a:solidFill>
                            <a:latin typeface="Cambria Math"/>
                          </a:rPr>
                          <m:t>𝑚</m:t>
                        </m:r>
                        <m:r>
                          <a:rPr lang="en-US" altLang="zh-CN" i="1" dirty="0">
                            <a:solidFill>
                              <a:srgbClr val="FF0000"/>
                            </a:solidFill>
                            <a:latin typeface="Cambria Math"/>
                          </a:rPr>
                          <m:t>/2</m:t>
                        </m:r>
                      </m:sup>
                    </m:sSup>
                  </m:oMath>
                </a14:m>
                <a:r>
                  <a:rPr lang="zh-CN" altLang="en-US" dirty="0" smtClean="0"/>
                  <a:t>个变形的消息</a:t>
                </a:r>
                <a:r>
                  <a:rPr lang="en-US" altLang="zh-CN" dirty="0" smtClean="0"/>
                  <a:t>(</a:t>
                </a:r>
                <a:r>
                  <a:rPr lang="zh-CN" altLang="en-US" dirty="0" smtClean="0"/>
                  <a:t>即表达同样意思的消息</a:t>
                </a:r>
                <a:r>
                  <a:rPr lang="en-US" altLang="zh-CN" dirty="0" smtClean="0"/>
                  <a:t>)</a:t>
                </a:r>
                <a:r>
                  <a:rPr lang="zh-CN" altLang="en-US" dirty="0" smtClean="0"/>
                  <a:t>，再拟定一个准备替换消息</a:t>
                </a:r>
                <a14:m>
                  <m:oMath xmlns:m="http://schemas.openxmlformats.org/officeDocument/2006/math">
                    <m:r>
                      <a:rPr lang="en-US" altLang="zh-CN" i="1" dirty="0" smtClean="0">
                        <a:latin typeface="Cambria Math"/>
                      </a:rPr>
                      <m:t>𝑋</m:t>
                    </m:r>
                  </m:oMath>
                </a14:m>
                <a:r>
                  <a:rPr lang="zh-CN" altLang="en-US" dirty="0" smtClean="0"/>
                  <a:t>的假消息</a:t>
                </a:r>
                <a14:m>
                  <m:oMath xmlns:m="http://schemas.openxmlformats.org/officeDocument/2006/math">
                    <m:r>
                      <a:rPr lang="en-US" altLang="zh-CN" i="1" dirty="0" smtClean="0">
                        <a:latin typeface="Cambria Math"/>
                      </a:rPr>
                      <m:t>𝑋</m:t>
                    </m:r>
                    <m:r>
                      <a:rPr lang="en-US" altLang="zh-CN" i="1" dirty="0" smtClean="0">
                        <a:latin typeface="Cambria Math"/>
                      </a:rPr>
                      <m:t>’</m:t>
                    </m:r>
                  </m:oMath>
                </a14:m>
                <a:r>
                  <a:rPr lang="en-US" altLang="zh-CN" dirty="0" smtClean="0"/>
                  <a:t>,</a:t>
                </a:r>
                <a:r>
                  <a:rPr lang="zh-CN" altLang="en-US" dirty="0" smtClean="0"/>
                  <a:t>产生</a:t>
                </a:r>
                <a14:m>
                  <m:oMath xmlns:m="http://schemas.openxmlformats.org/officeDocument/2006/math">
                    <m:r>
                      <a:rPr lang="en-US" altLang="zh-CN" i="1" dirty="0" smtClean="0">
                        <a:latin typeface="Cambria Math"/>
                      </a:rPr>
                      <m:t>𝑋</m:t>
                    </m:r>
                    <m:r>
                      <a:rPr lang="zh-CN" altLang="en-US" i="1" dirty="0" smtClean="0">
                        <a:latin typeface="Cambria Math"/>
                      </a:rPr>
                      <m:t>’</m:t>
                    </m:r>
                  </m:oMath>
                </a14:m>
                <a:r>
                  <a:rPr lang="zh-CN" altLang="en-US" dirty="0" smtClean="0"/>
                  <a:t>的</a:t>
                </a:r>
                <a14:m>
                  <m:oMath xmlns:m="http://schemas.openxmlformats.org/officeDocument/2006/math">
                    <m:sSup>
                      <m:sSupPr>
                        <m:ctrlPr>
                          <a:rPr lang="en-US" altLang="zh-CN" i="1" dirty="0">
                            <a:solidFill>
                              <a:srgbClr val="FF0000"/>
                            </a:solidFill>
                            <a:latin typeface="Cambria Math"/>
                          </a:rPr>
                        </m:ctrlPr>
                      </m:sSupPr>
                      <m:e>
                        <m:r>
                          <a:rPr lang="en-US" altLang="zh-CN" i="1" dirty="0">
                            <a:solidFill>
                              <a:srgbClr val="FF0000"/>
                            </a:solidFill>
                            <a:latin typeface="Cambria Math"/>
                          </a:rPr>
                          <m:t>2</m:t>
                        </m:r>
                      </m:e>
                      <m:sup>
                        <m:r>
                          <a:rPr lang="en-US" altLang="zh-CN" i="1" dirty="0">
                            <a:solidFill>
                              <a:srgbClr val="FF0000"/>
                            </a:solidFill>
                            <a:latin typeface="Cambria Math"/>
                          </a:rPr>
                          <m:t>𝑚</m:t>
                        </m:r>
                        <m:r>
                          <a:rPr lang="en-US" altLang="zh-CN" i="1" dirty="0">
                            <a:solidFill>
                              <a:srgbClr val="FF0000"/>
                            </a:solidFill>
                            <a:latin typeface="Cambria Math"/>
                          </a:rPr>
                          <m:t>/2</m:t>
                        </m:r>
                      </m:sup>
                    </m:sSup>
                  </m:oMath>
                </a14:m>
                <a:r>
                  <a:rPr lang="zh-CN" altLang="en-US" dirty="0" smtClean="0"/>
                  <a:t>个变形消息，然后计算所有的这些消息的</a:t>
                </a:r>
                <a:r>
                  <a:rPr lang="en-US" altLang="zh-CN" dirty="0" smtClean="0"/>
                  <a:t>Hash</a:t>
                </a:r>
                <a:r>
                  <a:rPr lang="zh-CN" altLang="en-US" dirty="0" smtClean="0"/>
                  <a:t>函数值</a:t>
                </a:r>
                <a:endParaRPr lang="en-US" altLang="zh-CN" dirty="0" smtClean="0"/>
              </a:p>
              <a:p>
                <a:endParaRPr lang="en-US" altLang="zh-CN" dirty="0" smtClean="0"/>
              </a:p>
              <a:p>
                <a:r>
                  <a:rPr lang="zh-CN" altLang="en-US" dirty="0" smtClean="0"/>
                  <a:t>比较这两组</a:t>
                </a:r>
                <a:r>
                  <a:rPr lang="en-US" altLang="zh-CN" dirty="0" smtClean="0"/>
                  <a:t>Hash</a:t>
                </a:r>
                <a:r>
                  <a:rPr lang="zh-CN" altLang="en-US" dirty="0" smtClean="0"/>
                  <a:t>函数值，</a:t>
                </a:r>
                <a:r>
                  <a:rPr lang="zh-CN" altLang="en-US" dirty="0" smtClean="0"/>
                  <a:t>以发现</a:t>
                </a:r>
                <a:r>
                  <a:rPr lang="zh-CN" altLang="en-US" dirty="0" smtClean="0"/>
                  <a:t>具有相同哈希值的消息。由</a:t>
                </a:r>
                <a:r>
                  <a:rPr lang="zh-CN" altLang="en-US" dirty="0" smtClean="0">
                    <a:solidFill>
                      <a:srgbClr val="FF00FF"/>
                    </a:solidFill>
                  </a:rPr>
                  <a:t>生日悖论</a:t>
                </a:r>
                <a:r>
                  <a:rPr lang="zh-CN" altLang="en-US" dirty="0" smtClean="0"/>
                  <a:t>，成功的概率大于</a:t>
                </a:r>
                <a:r>
                  <a:rPr lang="en-US" altLang="zh-CN" dirty="0" smtClean="0"/>
                  <a:t>0.5</a:t>
                </a:r>
                <a:r>
                  <a:rPr lang="zh-CN" altLang="en-US" dirty="0" smtClean="0"/>
                  <a:t>。如果没发现，继续产生一对有效消息和假消息，直至成功</a:t>
                </a:r>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49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8C8EF95-161D-4083-9926-36C669BAEFE6}"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51</a:t>
            </a:fld>
            <a:endParaRPr lang="en-US" altLang="zh-CN"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a:t>
            </a:r>
            <a:r>
              <a:rPr lang="zh-CN" altLang="en-US" dirty="0" smtClean="0"/>
              <a:t>函数现状</a:t>
            </a:r>
            <a:endParaRPr lang="zh-CN" altLang="en-US" dirty="0"/>
          </a:p>
        </p:txBody>
      </p:sp>
      <p:sp>
        <p:nvSpPr>
          <p:cNvPr id="4" name="日期占位符 3"/>
          <p:cNvSpPr>
            <a:spLocks noGrp="1"/>
          </p:cNvSpPr>
          <p:nvPr>
            <p:ph type="dt" sz="half" idx="10"/>
          </p:nvPr>
        </p:nvSpPr>
        <p:spPr/>
        <p:txBody>
          <a:bodyPr/>
          <a:lstStyle/>
          <a:p>
            <a:fld id="{41ABE4F3-22BB-4E74-87F6-149AF5E2B0E2}"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52</a:t>
            </a:fld>
            <a:endParaRPr lang="en-US" altLang="zh-CN" dirty="0"/>
          </a:p>
        </p:txBody>
      </p:sp>
      <p:sp>
        <p:nvSpPr>
          <p:cNvPr id="7" name="Text Box 2"/>
          <p:cNvSpPr txBox="1">
            <a:spLocks noChangeArrowheads="1"/>
          </p:cNvSpPr>
          <p:nvPr/>
        </p:nvSpPr>
        <p:spPr bwMode="auto">
          <a:xfrm>
            <a:off x="6951663" y="4221163"/>
            <a:ext cx="1944687" cy="1857375"/>
          </a:xfrm>
          <a:prstGeom prst="rect">
            <a:avLst/>
          </a:prstGeom>
          <a:noFill/>
          <a:ln w="9525">
            <a:noFill/>
            <a:miter lim="800000"/>
            <a:headEnd/>
            <a:tailEnd/>
          </a:ln>
          <a:effectLst/>
        </p:spPr>
        <p:txBody>
          <a:bodyPr>
            <a:spAutoFit/>
          </a:bodyPr>
          <a:lstStyle/>
          <a:p>
            <a:r>
              <a:rPr lang="de-DE" altLang="zh-CN" sz="2400" b="1"/>
              <a:t>SHA-224</a:t>
            </a:r>
          </a:p>
          <a:p>
            <a:r>
              <a:rPr lang="de-DE" altLang="zh-CN" sz="2400" b="1"/>
              <a:t>SHA-256</a:t>
            </a:r>
          </a:p>
          <a:p>
            <a:r>
              <a:rPr lang="de-DE" altLang="zh-CN" sz="2400" b="1"/>
              <a:t>SHA-384</a:t>
            </a:r>
          </a:p>
          <a:p>
            <a:r>
              <a:rPr lang="de-DE" altLang="zh-CN" sz="2400" b="1"/>
              <a:t>SHA-512</a:t>
            </a:r>
            <a:br>
              <a:rPr lang="de-DE" altLang="zh-CN" sz="2400" b="1"/>
            </a:br>
            <a:r>
              <a:rPr lang="de-DE" altLang="zh-CN" sz="2000"/>
              <a:t> </a:t>
            </a:r>
            <a:r>
              <a:rPr lang="de-DE" altLang="zh-CN" sz="2000" i="1"/>
              <a:t>(NIST, ’02/04)</a:t>
            </a:r>
            <a:endParaRPr lang="de-DE" altLang="zh-CN" sz="2400"/>
          </a:p>
        </p:txBody>
      </p:sp>
      <p:sp>
        <p:nvSpPr>
          <p:cNvPr id="8" name="Text Box 3"/>
          <p:cNvSpPr txBox="1">
            <a:spLocks noChangeArrowheads="1"/>
          </p:cNvSpPr>
          <p:nvPr/>
        </p:nvSpPr>
        <p:spPr bwMode="auto">
          <a:xfrm>
            <a:off x="7096125" y="1773238"/>
            <a:ext cx="1655763" cy="762000"/>
          </a:xfrm>
          <a:prstGeom prst="rect">
            <a:avLst/>
          </a:prstGeom>
          <a:noFill/>
          <a:ln w="9525">
            <a:noFill/>
            <a:miter lim="800000"/>
            <a:headEnd/>
            <a:tailEnd/>
          </a:ln>
          <a:effectLst/>
        </p:spPr>
        <p:txBody>
          <a:bodyPr>
            <a:spAutoFit/>
          </a:bodyPr>
          <a:lstStyle/>
          <a:p>
            <a:pPr>
              <a:spcBef>
                <a:spcPct val="50000"/>
              </a:spcBef>
            </a:pPr>
            <a:r>
              <a:rPr lang="de-DE" altLang="zh-CN" sz="2400" b="1"/>
              <a:t>SHA-0</a:t>
            </a:r>
            <a:br>
              <a:rPr lang="de-DE" altLang="zh-CN" sz="2400" b="1"/>
            </a:br>
            <a:r>
              <a:rPr lang="de-DE" altLang="zh-CN" sz="2000"/>
              <a:t> </a:t>
            </a:r>
            <a:r>
              <a:rPr lang="de-DE" altLang="zh-CN" sz="2000" i="1"/>
              <a:t>(NIST, ’93)</a:t>
            </a:r>
          </a:p>
        </p:txBody>
      </p:sp>
      <p:sp>
        <p:nvSpPr>
          <p:cNvPr id="9" name="Text Box 5"/>
          <p:cNvSpPr txBox="1">
            <a:spLocks noChangeArrowheads="1"/>
          </p:cNvSpPr>
          <p:nvPr/>
        </p:nvSpPr>
        <p:spPr bwMode="auto">
          <a:xfrm>
            <a:off x="4067175" y="1484313"/>
            <a:ext cx="1657350" cy="762000"/>
          </a:xfrm>
          <a:prstGeom prst="rect">
            <a:avLst/>
          </a:prstGeom>
          <a:noFill/>
          <a:ln w="9525">
            <a:noFill/>
            <a:miter lim="800000"/>
            <a:headEnd/>
            <a:tailEnd/>
          </a:ln>
          <a:effectLst/>
        </p:spPr>
        <p:txBody>
          <a:bodyPr>
            <a:spAutoFit/>
          </a:bodyPr>
          <a:lstStyle/>
          <a:p>
            <a:pPr>
              <a:spcBef>
                <a:spcPct val="50000"/>
              </a:spcBef>
            </a:pPr>
            <a:r>
              <a:rPr lang="de-DE" altLang="zh-CN" sz="2400" b="1"/>
              <a:t>MD4 </a:t>
            </a:r>
            <a:br>
              <a:rPr lang="de-DE" altLang="zh-CN" sz="2400" b="1"/>
            </a:br>
            <a:r>
              <a:rPr lang="de-DE" altLang="zh-CN" sz="2000" b="1"/>
              <a:t> </a:t>
            </a:r>
            <a:r>
              <a:rPr lang="de-DE" altLang="zh-CN" sz="2000" i="1"/>
              <a:t>(Rivest ‚‘90)</a:t>
            </a:r>
          </a:p>
        </p:txBody>
      </p:sp>
      <p:sp>
        <p:nvSpPr>
          <p:cNvPr id="10" name="Text Box 6"/>
          <p:cNvSpPr txBox="1">
            <a:spLocks noChangeArrowheads="1"/>
          </p:cNvSpPr>
          <p:nvPr/>
        </p:nvSpPr>
        <p:spPr bwMode="auto">
          <a:xfrm>
            <a:off x="595313" y="1773238"/>
            <a:ext cx="1727200" cy="762000"/>
          </a:xfrm>
          <a:prstGeom prst="rect">
            <a:avLst/>
          </a:prstGeom>
          <a:noFill/>
          <a:ln w="9525">
            <a:noFill/>
            <a:miter lim="800000"/>
            <a:headEnd/>
            <a:tailEnd/>
          </a:ln>
          <a:effectLst/>
        </p:spPr>
        <p:txBody>
          <a:bodyPr>
            <a:spAutoFit/>
          </a:bodyPr>
          <a:lstStyle/>
          <a:p>
            <a:pPr>
              <a:spcBef>
                <a:spcPct val="50000"/>
              </a:spcBef>
            </a:pPr>
            <a:r>
              <a:rPr lang="de-DE" altLang="zh-CN" sz="2400" b="1"/>
              <a:t>Ext. MD4</a:t>
            </a:r>
            <a:r>
              <a:rPr lang="de-DE" altLang="zh-CN" sz="2400"/>
              <a:t/>
            </a:r>
            <a:br>
              <a:rPr lang="de-DE" altLang="zh-CN" sz="2400"/>
            </a:br>
            <a:r>
              <a:rPr lang="de-DE" altLang="zh-CN" sz="2000"/>
              <a:t> </a:t>
            </a:r>
            <a:r>
              <a:rPr lang="de-DE" altLang="zh-CN" sz="2000" i="1"/>
              <a:t>(Rivest ‚‘90)</a:t>
            </a:r>
            <a:endParaRPr lang="de-DE" altLang="zh-CN" sz="2400"/>
          </a:p>
        </p:txBody>
      </p:sp>
      <p:sp>
        <p:nvSpPr>
          <p:cNvPr id="11" name="Text Box 7"/>
          <p:cNvSpPr txBox="1">
            <a:spLocks noChangeArrowheads="1"/>
          </p:cNvSpPr>
          <p:nvPr/>
        </p:nvSpPr>
        <p:spPr bwMode="auto">
          <a:xfrm>
            <a:off x="490538" y="2954338"/>
            <a:ext cx="1917700" cy="762000"/>
          </a:xfrm>
          <a:prstGeom prst="rect">
            <a:avLst/>
          </a:prstGeom>
          <a:noFill/>
          <a:ln w="9525">
            <a:noFill/>
            <a:miter lim="800000"/>
            <a:headEnd/>
            <a:tailEnd/>
          </a:ln>
          <a:effectLst/>
        </p:spPr>
        <p:txBody>
          <a:bodyPr>
            <a:spAutoFit/>
          </a:bodyPr>
          <a:lstStyle/>
          <a:p>
            <a:pPr>
              <a:spcBef>
                <a:spcPct val="50000"/>
              </a:spcBef>
            </a:pPr>
            <a:r>
              <a:rPr lang="de-DE" altLang="zh-CN" sz="2400" b="1" dirty="0"/>
              <a:t>RIPEMD</a:t>
            </a:r>
            <a:br>
              <a:rPr lang="de-DE" altLang="zh-CN" sz="2400" b="1" dirty="0"/>
            </a:br>
            <a:r>
              <a:rPr lang="de-DE" altLang="zh-CN" sz="2000" i="1" dirty="0"/>
              <a:t> (RIPE, ‘92)</a:t>
            </a:r>
          </a:p>
        </p:txBody>
      </p:sp>
      <p:sp>
        <p:nvSpPr>
          <p:cNvPr id="12" name="Text Box 8"/>
          <p:cNvSpPr txBox="1">
            <a:spLocks noChangeArrowheads="1"/>
          </p:cNvSpPr>
          <p:nvPr/>
        </p:nvSpPr>
        <p:spPr bwMode="auto">
          <a:xfrm>
            <a:off x="3048000" y="3167063"/>
            <a:ext cx="1655763" cy="762000"/>
          </a:xfrm>
          <a:prstGeom prst="rect">
            <a:avLst/>
          </a:prstGeom>
          <a:noFill/>
          <a:ln w="9525">
            <a:noFill/>
            <a:miter lim="800000"/>
            <a:headEnd/>
            <a:tailEnd/>
          </a:ln>
          <a:effectLst/>
        </p:spPr>
        <p:txBody>
          <a:bodyPr>
            <a:spAutoFit/>
          </a:bodyPr>
          <a:lstStyle/>
          <a:p>
            <a:pPr>
              <a:spcBef>
                <a:spcPct val="50000"/>
              </a:spcBef>
            </a:pPr>
            <a:r>
              <a:rPr lang="de-DE" altLang="zh-CN" sz="2400" b="1" dirty="0"/>
              <a:t>MD5</a:t>
            </a:r>
            <a:br>
              <a:rPr lang="de-DE" altLang="zh-CN" sz="2400" b="1" dirty="0"/>
            </a:br>
            <a:r>
              <a:rPr lang="de-DE" altLang="zh-CN" sz="2000" i="1" dirty="0"/>
              <a:t> (Rivest ‚‘92)</a:t>
            </a:r>
            <a:endParaRPr lang="de-DE" altLang="zh-CN" sz="2400" dirty="0"/>
          </a:p>
        </p:txBody>
      </p:sp>
      <p:sp>
        <p:nvSpPr>
          <p:cNvPr id="13" name="Text Box 9"/>
          <p:cNvSpPr txBox="1">
            <a:spLocks noChangeArrowheads="1"/>
          </p:cNvSpPr>
          <p:nvPr/>
        </p:nvSpPr>
        <p:spPr bwMode="auto">
          <a:xfrm>
            <a:off x="488950" y="4075113"/>
            <a:ext cx="3024188" cy="2162175"/>
          </a:xfrm>
          <a:prstGeom prst="rect">
            <a:avLst/>
          </a:prstGeom>
          <a:noFill/>
          <a:ln w="9525">
            <a:noFill/>
            <a:miter lim="800000"/>
            <a:headEnd/>
            <a:tailEnd/>
          </a:ln>
          <a:effectLst/>
        </p:spPr>
        <p:txBody>
          <a:bodyPr>
            <a:spAutoFit/>
          </a:bodyPr>
          <a:lstStyle/>
          <a:p>
            <a:r>
              <a:rPr lang="de-DE" altLang="zh-CN" sz="2400" b="1"/>
              <a:t>RIPEMD-128</a:t>
            </a:r>
          </a:p>
          <a:p>
            <a:r>
              <a:rPr lang="de-DE" altLang="zh-CN" sz="2400" b="1"/>
              <a:t>RIPEMD-160</a:t>
            </a:r>
          </a:p>
          <a:p>
            <a:r>
              <a:rPr lang="de-DE" altLang="zh-CN" sz="2400" b="1"/>
              <a:t>RIPEMD-256</a:t>
            </a:r>
          </a:p>
          <a:p>
            <a:r>
              <a:rPr lang="de-DE" altLang="zh-CN" sz="2400" b="1"/>
              <a:t>RIPEMD-320</a:t>
            </a:r>
          </a:p>
          <a:p>
            <a:r>
              <a:rPr lang="de-DE" altLang="zh-CN" sz="2000" i="1"/>
              <a:t> (Dobbertin, Bosselaers,</a:t>
            </a:r>
            <a:br>
              <a:rPr lang="de-DE" altLang="zh-CN" sz="2000" i="1"/>
            </a:br>
            <a:r>
              <a:rPr lang="de-DE" altLang="zh-CN" sz="2000" i="1"/>
              <a:t>   Preneel ‘96)</a:t>
            </a:r>
          </a:p>
        </p:txBody>
      </p:sp>
      <p:sp>
        <p:nvSpPr>
          <p:cNvPr id="14" name="Text Box 10"/>
          <p:cNvSpPr txBox="1">
            <a:spLocks noChangeArrowheads="1"/>
          </p:cNvSpPr>
          <p:nvPr/>
        </p:nvSpPr>
        <p:spPr bwMode="auto">
          <a:xfrm>
            <a:off x="7096125" y="2954338"/>
            <a:ext cx="1655763" cy="762000"/>
          </a:xfrm>
          <a:prstGeom prst="rect">
            <a:avLst/>
          </a:prstGeom>
          <a:noFill/>
          <a:ln w="9525">
            <a:noFill/>
            <a:miter lim="800000"/>
            <a:headEnd/>
            <a:tailEnd/>
          </a:ln>
          <a:effectLst/>
        </p:spPr>
        <p:txBody>
          <a:bodyPr>
            <a:spAutoFit/>
          </a:bodyPr>
          <a:lstStyle/>
          <a:p>
            <a:pPr>
              <a:spcBef>
                <a:spcPct val="50000"/>
              </a:spcBef>
            </a:pPr>
            <a:r>
              <a:rPr lang="de-DE" altLang="zh-CN" sz="2400" b="1"/>
              <a:t>SHA-1</a:t>
            </a:r>
            <a:br>
              <a:rPr lang="de-DE" altLang="zh-CN" sz="2400" b="1"/>
            </a:br>
            <a:r>
              <a:rPr lang="de-DE" altLang="zh-CN" sz="2000"/>
              <a:t> </a:t>
            </a:r>
            <a:r>
              <a:rPr lang="de-DE" altLang="zh-CN" sz="2000" i="1"/>
              <a:t>(NIST, ’95)</a:t>
            </a:r>
            <a:endParaRPr lang="de-DE" altLang="zh-CN" sz="2400"/>
          </a:p>
        </p:txBody>
      </p:sp>
      <p:cxnSp>
        <p:nvCxnSpPr>
          <p:cNvPr id="15" name="AutoShape 11"/>
          <p:cNvCxnSpPr>
            <a:cxnSpLocks noChangeShapeType="1"/>
            <a:stCxn id="9" idx="1"/>
            <a:endCxn id="10" idx="3"/>
          </p:cNvCxnSpPr>
          <p:nvPr/>
        </p:nvCxnSpPr>
        <p:spPr bwMode="auto">
          <a:xfrm flipH="1">
            <a:off x="2322513" y="1865313"/>
            <a:ext cx="1744662" cy="288925"/>
          </a:xfrm>
          <a:prstGeom prst="straightConnector1">
            <a:avLst/>
          </a:prstGeom>
          <a:noFill/>
          <a:ln w="9525">
            <a:solidFill>
              <a:schemeClr val="tx1"/>
            </a:solidFill>
            <a:round/>
            <a:headEnd/>
            <a:tailEnd type="triangle" w="lg" len="lg"/>
          </a:ln>
          <a:effectLst/>
        </p:spPr>
      </p:cxnSp>
      <p:cxnSp>
        <p:nvCxnSpPr>
          <p:cNvPr id="16" name="AutoShape 12"/>
          <p:cNvCxnSpPr>
            <a:cxnSpLocks noChangeShapeType="1"/>
          </p:cNvCxnSpPr>
          <p:nvPr/>
        </p:nvCxnSpPr>
        <p:spPr bwMode="auto">
          <a:xfrm flipH="1">
            <a:off x="2014538" y="2078038"/>
            <a:ext cx="1868487" cy="958850"/>
          </a:xfrm>
          <a:prstGeom prst="straightConnector1">
            <a:avLst/>
          </a:prstGeom>
          <a:noFill/>
          <a:ln w="9525">
            <a:solidFill>
              <a:schemeClr val="tx1"/>
            </a:solidFill>
            <a:round/>
            <a:headEnd/>
            <a:tailEnd type="triangle" w="lg" len="lg"/>
          </a:ln>
          <a:effectLst/>
        </p:spPr>
      </p:cxnSp>
      <p:cxnSp>
        <p:nvCxnSpPr>
          <p:cNvPr id="17" name="AutoShape 13"/>
          <p:cNvCxnSpPr>
            <a:cxnSpLocks noChangeShapeType="1"/>
            <a:stCxn id="10" idx="2"/>
            <a:endCxn id="11" idx="0"/>
          </p:cNvCxnSpPr>
          <p:nvPr/>
        </p:nvCxnSpPr>
        <p:spPr bwMode="auto">
          <a:xfrm flipH="1">
            <a:off x="1449388" y="2535238"/>
            <a:ext cx="9525" cy="419100"/>
          </a:xfrm>
          <a:prstGeom prst="straightConnector1">
            <a:avLst/>
          </a:prstGeom>
          <a:noFill/>
          <a:ln w="9525">
            <a:solidFill>
              <a:schemeClr val="tx1"/>
            </a:solidFill>
            <a:round/>
            <a:headEnd/>
            <a:tailEnd type="triangle" w="lg" len="lg"/>
          </a:ln>
          <a:effectLst/>
        </p:spPr>
      </p:cxnSp>
      <p:cxnSp>
        <p:nvCxnSpPr>
          <p:cNvPr id="18" name="AutoShape 14"/>
          <p:cNvCxnSpPr>
            <a:cxnSpLocks noChangeShapeType="1"/>
          </p:cNvCxnSpPr>
          <p:nvPr/>
        </p:nvCxnSpPr>
        <p:spPr bwMode="auto">
          <a:xfrm flipH="1">
            <a:off x="3730625" y="2305050"/>
            <a:ext cx="447675" cy="765175"/>
          </a:xfrm>
          <a:prstGeom prst="straightConnector1">
            <a:avLst/>
          </a:prstGeom>
          <a:noFill/>
          <a:ln w="9525">
            <a:solidFill>
              <a:schemeClr val="tx1"/>
            </a:solidFill>
            <a:round/>
            <a:headEnd/>
            <a:tailEnd type="triangle" w="lg" len="lg"/>
          </a:ln>
          <a:effectLst/>
        </p:spPr>
      </p:cxnSp>
      <p:cxnSp>
        <p:nvCxnSpPr>
          <p:cNvPr id="19" name="AutoShape 15"/>
          <p:cNvCxnSpPr>
            <a:cxnSpLocks noChangeShapeType="1"/>
            <a:stCxn id="9" idx="3"/>
            <a:endCxn id="8" idx="1"/>
          </p:cNvCxnSpPr>
          <p:nvPr/>
        </p:nvCxnSpPr>
        <p:spPr bwMode="auto">
          <a:xfrm>
            <a:off x="5724525" y="1865313"/>
            <a:ext cx="1371600" cy="288925"/>
          </a:xfrm>
          <a:prstGeom prst="straightConnector1">
            <a:avLst/>
          </a:prstGeom>
          <a:noFill/>
          <a:ln w="9525">
            <a:solidFill>
              <a:schemeClr val="tx1"/>
            </a:solidFill>
            <a:round/>
            <a:headEnd/>
            <a:tailEnd type="triangle" w="lg" len="lg"/>
          </a:ln>
          <a:effectLst/>
        </p:spPr>
      </p:cxnSp>
      <p:cxnSp>
        <p:nvCxnSpPr>
          <p:cNvPr id="20" name="AutoShape 16"/>
          <p:cNvCxnSpPr>
            <a:cxnSpLocks noChangeShapeType="1"/>
            <a:stCxn id="14" idx="2"/>
            <a:endCxn id="7" idx="0"/>
          </p:cNvCxnSpPr>
          <p:nvPr/>
        </p:nvCxnSpPr>
        <p:spPr bwMode="auto">
          <a:xfrm>
            <a:off x="7924800" y="3716338"/>
            <a:ext cx="0" cy="504825"/>
          </a:xfrm>
          <a:prstGeom prst="straightConnector1">
            <a:avLst/>
          </a:prstGeom>
          <a:noFill/>
          <a:ln w="9525">
            <a:solidFill>
              <a:schemeClr val="tx1"/>
            </a:solidFill>
            <a:round/>
            <a:headEnd/>
            <a:tailEnd type="triangle" w="lg" len="lg"/>
          </a:ln>
          <a:effectLst/>
        </p:spPr>
      </p:cxnSp>
      <p:cxnSp>
        <p:nvCxnSpPr>
          <p:cNvPr id="21" name="AutoShape 17"/>
          <p:cNvCxnSpPr>
            <a:cxnSpLocks noChangeShapeType="1"/>
            <a:stCxn id="8" idx="2"/>
            <a:endCxn id="14" idx="0"/>
          </p:cNvCxnSpPr>
          <p:nvPr/>
        </p:nvCxnSpPr>
        <p:spPr bwMode="auto">
          <a:xfrm>
            <a:off x="7924800" y="2535238"/>
            <a:ext cx="0" cy="419100"/>
          </a:xfrm>
          <a:prstGeom prst="straightConnector1">
            <a:avLst/>
          </a:prstGeom>
          <a:noFill/>
          <a:ln w="9525">
            <a:solidFill>
              <a:schemeClr val="tx1"/>
            </a:solidFill>
            <a:round/>
            <a:headEnd/>
            <a:tailEnd type="triangle" w="lg" len="lg"/>
          </a:ln>
          <a:effectLst/>
        </p:spPr>
      </p:cxnSp>
      <p:sp>
        <p:nvSpPr>
          <p:cNvPr id="22" name="Line 18"/>
          <p:cNvSpPr>
            <a:spLocks noChangeShapeType="1"/>
          </p:cNvSpPr>
          <p:nvPr/>
        </p:nvSpPr>
        <p:spPr bwMode="auto">
          <a:xfrm>
            <a:off x="1497013" y="3716338"/>
            <a:ext cx="0" cy="360362"/>
          </a:xfrm>
          <a:prstGeom prst="line">
            <a:avLst/>
          </a:prstGeom>
          <a:noFill/>
          <a:ln w="9525">
            <a:solidFill>
              <a:schemeClr val="tx1"/>
            </a:solidFill>
            <a:round/>
            <a:headEnd/>
            <a:tailEnd type="triangle" w="lg" len="lg"/>
          </a:ln>
          <a:effectLst/>
        </p:spPr>
        <p:txBody>
          <a:bodyPr/>
          <a:lstStyle/>
          <a:p>
            <a:endParaRPr lang="zh-CN" altLang="en-US"/>
          </a:p>
        </p:txBody>
      </p:sp>
      <p:sp>
        <p:nvSpPr>
          <p:cNvPr id="23" name="Text Box 19"/>
          <p:cNvSpPr txBox="1">
            <a:spLocks noChangeArrowheads="1"/>
          </p:cNvSpPr>
          <p:nvPr/>
        </p:nvSpPr>
        <p:spPr bwMode="auto">
          <a:xfrm>
            <a:off x="4664075" y="3167063"/>
            <a:ext cx="2265363" cy="1066800"/>
          </a:xfrm>
          <a:prstGeom prst="rect">
            <a:avLst/>
          </a:prstGeom>
          <a:noFill/>
          <a:ln w="9525">
            <a:noFill/>
            <a:miter lim="800000"/>
            <a:headEnd/>
            <a:tailEnd/>
          </a:ln>
          <a:effectLst/>
        </p:spPr>
        <p:txBody>
          <a:bodyPr>
            <a:spAutoFit/>
          </a:bodyPr>
          <a:lstStyle/>
          <a:p>
            <a:pPr>
              <a:spcBef>
                <a:spcPct val="50000"/>
              </a:spcBef>
            </a:pPr>
            <a:r>
              <a:rPr lang="de-DE" altLang="zh-CN" sz="2400" b="1" dirty="0"/>
              <a:t>HAVAL</a:t>
            </a:r>
            <a:br>
              <a:rPr lang="de-DE" altLang="zh-CN" sz="2400" b="1" dirty="0"/>
            </a:br>
            <a:r>
              <a:rPr lang="de-DE" altLang="zh-CN" sz="2000" i="1" dirty="0"/>
              <a:t> (Zheng, Pieprzyk,</a:t>
            </a:r>
            <a:br>
              <a:rPr lang="de-DE" altLang="zh-CN" sz="2000" i="1" dirty="0"/>
            </a:br>
            <a:r>
              <a:rPr lang="de-DE" altLang="zh-CN" sz="2000" i="1" dirty="0"/>
              <a:t>    Seberry ‚‘93)</a:t>
            </a:r>
            <a:endParaRPr lang="de-DE" altLang="zh-CN" sz="2400" dirty="0"/>
          </a:p>
        </p:txBody>
      </p:sp>
      <p:cxnSp>
        <p:nvCxnSpPr>
          <p:cNvPr id="24" name="AutoShape 20"/>
          <p:cNvCxnSpPr>
            <a:cxnSpLocks noChangeShapeType="1"/>
          </p:cNvCxnSpPr>
          <p:nvPr/>
        </p:nvCxnSpPr>
        <p:spPr bwMode="auto">
          <a:xfrm>
            <a:off x="4799013" y="2292350"/>
            <a:ext cx="436562" cy="765175"/>
          </a:xfrm>
          <a:prstGeom prst="straightConnector1">
            <a:avLst/>
          </a:prstGeom>
          <a:noFill/>
          <a:ln w="9525">
            <a:solidFill>
              <a:schemeClr val="tx1"/>
            </a:solidFill>
            <a:round/>
            <a:headEnd/>
            <a:tailEnd type="triangle" w="lg" len="lg"/>
          </a:ln>
          <a:effectLst/>
        </p:spPr>
      </p:cxnSp>
      <p:sp>
        <p:nvSpPr>
          <p:cNvPr id="25" name="AutoShape 31"/>
          <p:cNvSpPr>
            <a:spLocks noChangeArrowheads="1"/>
          </p:cNvSpPr>
          <p:nvPr/>
        </p:nvSpPr>
        <p:spPr bwMode="auto">
          <a:xfrm>
            <a:off x="3898900" y="1519238"/>
            <a:ext cx="1511300" cy="792162"/>
          </a:xfrm>
          <a:prstGeom prst="flowChartSummingJunction">
            <a:avLst/>
          </a:prstGeom>
          <a:noFill/>
          <a:ln w="28575">
            <a:pattFill prst="pct50">
              <a:fgClr>
                <a:srgbClr val="FF0000"/>
              </a:fgClr>
              <a:bgClr>
                <a:srgbClr val="FFFFFF"/>
              </a:bgClr>
            </a:pattFill>
            <a:round/>
            <a:headEnd/>
            <a:tailEnd/>
          </a:ln>
          <a:effectLst/>
        </p:spPr>
        <p:txBody>
          <a:bodyPr wrap="none" anchor="ctr"/>
          <a:lstStyle/>
          <a:p>
            <a:endParaRPr lang="zh-CN" altLang="en-US"/>
          </a:p>
        </p:txBody>
      </p:sp>
      <p:sp>
        <p:nvSpPr>
          <p:cNvPr id="26" name="Text Box 32"/>
          <p:cNvSpPr txBox="1">
            <a:spLocks noChangeArrowheads="1"/>
          </p:cNvSpPr>
          <p:nvPr/>
        </p:nvSpPr>
        <p:spPr bwMode="auto">
          <a:xfrm>
            <a:off x="6538913" y="2492375"/>
            <a:ext cx="2605087" cy="396875"/>
          </a:xfrm>
          <a:prstGeom prst="rect">
            <a:avLst/>
          </a:prstGeom>
          <a:noFill/>
          <a:ln w="9525">
            <a:noFill/>
            <a:miter lim="800000"/>
            <a:headEnd/>
            <a:tailEnd/>
          </a:ln>
          <a:effectLst/>
        </p:spPr>
        <p:txBody>
          <a:bodyPr>
            <a:spAutoFit/>
          </a:bodyPr>
          <a:lstStyle/>
          <a:p>
            <a:pPr>
              <a:spcBef>
                <a:spcPct val="50000"/>
              </a:spcBef>
            </a:pPr>
            <a:r>
              <a:rPr lang="de-DE" altLang="zh-CN" sz="2000" b="1" i="1" dirty="0">
                <a:solidFill>
                  <a:srgbClr val="FF0000"/>
                </a:solidFill>
              </a:rPr>
              <a:t>Chabaud/Joux ‚’98</a:t>
            </a:r>
            <a:endParaRPr lang="de-DE" altLang="zh-CN" sz="2400" b="1" dirty="0">
              <a:solidFill>
                <a:srgbClr val="FF0000"/>
              </a:solidFill>
            </a:endParaRPr>
          </a:p>
        </p:txBody>
      </p:sp>
      <p:sp>
        <p:nvSpPr>
          <p:cNvPr id="27" name="Text Box 33"/>
          <p:cNvSpPr txBox="1">
            <a:spLocks noChangeArrowheads="1"/>
          </p:cNvSpPr>
          <p:nvPr/>
        </p:nvSpPr>
        <p:spPr bwMode="auto">
          <a:xfrm>
            <a:off x="7123113" y="1408113"/>
            <a:ext cx="1779587" cy="396875"/>
          </a:xfrm>
          <a:prstGeom prst="rect">
            <a:avLst/>
          </a:prstGeom>
          <a:noFill/>
          <a:ln w="9525">
            <a:noFill/>
            <a:miter lim="800000"/>
            <a:headEnd/>
            <a:tailEnd/>
          </a:ln>
          <a:effectLst/>
        </p:spPr>
        <p:txBody>
          <a:bodyPr>
            <a:spAutoFit/>
          </a:bodyPr>
          <a:lstStyle/>
          <a:p>
            <a:pPr>
              <a:spcBef>
                <a:spcPct val="50000"/>
              </a:spcBef>
            </a:pPr>
            <a:r>
              <a:rPr lang="de-DE" altLang="zh-CN" sz="2000" b="1" i="1">
                <a:solidFill>
                  <a:srgbClr val="FF0000"/>
                </a:solidFill>
              </a:rPr>
              <a:t>Joux‚ 2004</a:t>
            </a:r>
            <a:endParaRPr lang="de-DE" altLang="zh-CN" sz="2400" b="1">
              <a:solidFill>
                <a:srgbClr val="FF0000"/>
              </a:solidFill>
            </a:endParaRPr>
          </a:p>
        </p:txBody>
      </p:sp>
      <p:sp>
        <p:nvSpPr>
          <p:cNvPr id="28" name="Text Box 34"/>
          <p:cNvSpPr txBox="1">
            <a:spLocks noChangeArrowheads="1"/>
          </p:cNvSpPr>
          <p:nvPr/>
        </p:nvSpPr>
        <p:spPr bwMode="auto">
          <a:xfrm>
            <a:off x="6804025" y="1844675"/>
            <a:ext cx="1990725" cy="701675"/>
          </a:xfrm>
          <a:prstGeom prst="rect">
            <a:avLst/>
          </a:prstGeom>
          <a:noFill/>
          <a:ln w="9525">
            <a:noFill/>
            <a:miter lim="800000"/>
            <a:headEnd/>
            <a:tailEnd/>
          </a:ln>
          <a:effectLst/>
        </p:spPr>
        <p:txBody>
          <a:bodyPr>
            <a:spAutoFit/>
          </a:bodyPr>
          <a:lstStyle/>
          <a:p>
            <a:pPr>
              <a:spcBef>
                <a:spcPct val="50000"/>
              </a:spcBef>
            </a:pPr>
            <a:r>
              <a:rPr lang="de-DE" altLang="zh-CN" sz="2000" b="1" i="1">
                <a:solidFill>
                  <a:srgbClr val="FF0000"/>
                </a:solidFill>
              </a:rPr>
              <a:t>Biham/Chen‚</a:t>
            </a:r>
            <a:br>
              <a:rPr lang="de-DE" altLang="zh-CN" sz="2000" b="1" i="1">
                <a:solidFill>
                  <a:srgbClr val="FF0000"/>
                </a:solidFill>
              </a:rPr>
            </a:br>
            <a:r>
              <a:rPr lang="de-DE" altLang="zh-CN" sz="2000" b="1" i="1">
                <a:solidFill>
                  <a:srgbClr val="FF0000"/>
                </a:solidFill>
              </a:rPr>
              <a:t>                 2004</a:t>
            </a:r>
            <a:endParaRPr lang="de-DE" altLang="zh-CN" sz="2400" b="1">
              <a:solidFill>
                <a:srgbClr val="FF0000"/>
              </a:solidFill>
            </a:endParaRPr>
          </a:p>
        </p:txBody>
      </p:sp>
      <p:sp>
        <p:nvSpPr>
          <p:cNvPr id="29" name="AutoShape 35"/>
          <p:cNvSpPr>
            <a:spLocks noChangeArrowheads="1"/>
          </p:cNvSpPr>
          <p:nvPr/>
        </p:nvSpPr>
        <p:spPr bwMode="auto">
          <a:xfrm>
            <a:off x="7072313" y="1762125"/>
            <a:ext cx="1511300" cy="792163"/>
          </a:xfrm>
          <a:prstGeom prst="flowChartSummingJunction">
            <a:avLst/>
          </a:prstGeom>
          <a:noFill/>
          <a:ln w="28575">
            <a:pattFill prst="pct50">
              <a:fgClr>
                <a:srgbClr val="FF0000"/>
              </a:fgClr>
              <a:bgClr>
                <a:srgbClr val="FFFFFF"/>
              </a:bgClr>
            </a:pattFill>
            <a:round/>
            <a:headEnd/>
            <a:tailEnd/>
          </a:ln>
          <a:effectLst/>
        </p:spPr>
        <p:txBody>
          <a:bodyPr wrap="none" anchor="ctr"/>
          <a:lstStyle/>
          <a:p>
            <a:endParaRPr lang="zh-CN" altLang="en-US"/>
          </a:p>
        </p:txBody>
      </p:sp>
      <p:sp>
        <p:nvSpPr>
          <p:cNvPr id="30" name="Text Box 36"/>
          <p:cNvSpPr txBox="1">
            <a:spLocks noChangeArrowheads="1"/>
          </p:cNvSpPr>
          <p:nvPr/>
        </p:nvSpPr>
        <p:spPr bwMode="auto">
          <a:xfrm>
            <a:off x="2124075" y="2708275"/>
            <a:ext cx="1830388" cy="701675"/>
          </a:xfrm>
          <a:prstGeom prst="rect">
            <a:avLst/>
          </a:prstGeom>
          <a:noFill/>
          <a:ln w="9525">
            <a:noFill/>
            <a:miter lim="800000"/>
            <a:headEnd/>
            <a:tailEnd/>
          </a:ln>
          <a:effectLst/>
        </p:spPr>
        <p:txBody>
          <a:bodyPr>
            <a:spAutoFit/>
          </a:bodyPr>
          <a:lstStyle/>
          <a:p>
            <a:pPr>
              <a:spcBef>
                <a:spcPct val="50000"/>
              </a:spcBef>
            </a:pPr>
            <a:r>
              <a:rPr lang="de-DE" altLang="zh-CN" sz="2000" b="1" i="1">
                <a:solidFill>
                  <a:srgbClr val="FF0000"/>
                </a:solidFill>
              </a:rPr>
              <a:t>Wang/Feng/ </a:t>
            </a:r>
            <a:br>
              <a:rPr lang="de-DE" altLang="zh-CN" sz="2000" b="1" i="1">
                <a:solidFill>
                  <a:srgbClr val="FF0000"/>
                </a:solidFill>
              </a:rPr>
            </a:br>
            <a:r>
              <a:rPr lang="de-DE" altLang="zh-CN" sz="2000" b="1" i="1">
                <a:solidFill>
                  <a:srgbClr val="FF0000"/>
                </a:solidFill>
              </a:rPr>
              <a:t>Lai/Yu‚ 2004</a:t>
            </a:r>
          </a:p>
        </p:txBody>
      </p:sp>
      <p:sp>
        <p:nvSpPr>
          <p:cNvPr id="31" name="AutoShape 37"/>
          <p:cNvSpPr>
            <a:spLocks noChangeArrowheads="1"/>
          </p:cNvSpPr>
          <p:nvPr/>
        </p:nvSpPr>
        <p:spPr bwMode="auto">
          <a:xfrm>
            <a:off x="469900" y="2954338"/>
            <a:ext cx="1511300" cy="792162"/>
          </a:xfrm>
          <a:prstGeom prst="flowChartSummingJunction">
            <a:avLst/>
          </a:prstGeom>
          <a:noFill/>
          <a:ln w="28575">
            <a:pattFill prst="pct50">
              <a:fgClr>
                <a:srgbClr val="FF0000"/>
              </a:fgClr>
              <a:bgClr>
                <a:srgbClr val="FFFFFF"/>
              </a:bgClr>
            </a:pattFill>
            <a:round/>
            <a:headEnd/>
            <a:tailEnd/>
          </a:ln>
          <a:effectLst/>
        </p:spPr>
        <p:txBody>
          <a:bodyPr wrap="none" anchor="ctr"/>
          <a:lstStyle/>
          <a:p>
            <a:endParaRPr lang="zh-CN" altLang="en-US"/>
          </a:p>
        </p:txBody>
      </p:sp>
      <p:sp>
        <p:nvSpPr>
          <p:cNvPr id="32" name="AutoShape 38"/>
          <p:cNvSpPr>
            <a:spLocks noChangeArrowheads="1"/>
          </p:cNvSpPr>
          <p:nvPr/>
        </p:nvSpPr>
        <p:spPr bwMode="auto">
          <a:xfrm>
            <a:off x="3060700" y="3170238"/>
            <a:ext cx="1511300" cy="792162"/>
          </a:xfrm>
          <a:prstGeom prst="flowChartSummingJunction">
            <a:avLst/>
          </a:prstGeom>
          <a:noFill/>
          <a:ln w="28575">
            <a:pattFill prst="pct50">
              <a:fgClr>
                <a:srgbClr val="FF0000"/>
              </a:fgClr>
              <a:bgClr>
                <a:srgbClr val="FFFFFF"/>
              </a:bgClr>
            </a:pattFill>
            <a:round/>
            <a:headEnd/>
            <a:tailEnd/>
          </a:ln>
          <a:effectLst/>
        </p:spPr>
        <p:txBody>
          <a:bodyPr wrap="none" anchor="ctr"/>
          <a:lstStyle/>
          <a:p>
            <a:endParaRPr lang="zh-CN" altLang="en-US"/>
          </a:p>
        </p:txBody>
      </p:sp>
      <p:sp>
        <p:nvSpPr>
          <p:cNvPr id="33" name="AutoShape 39"/>
          <p:cNvSpPr>
            <a:spLocks noChangeArrowheads="1"/>
          </p:cNvSpPr>
          <p:nvPr/>
        </p:nvSpPr>
        <p:spPr bwMode="auto">
          <a:xfrm>
            <a:off x="6732588" y="2997200"/>
            <a:ext cx="2044700" cy="1084263"/>
          </a:xfrm>
          <a:prstGeom prst="flowChartSummingJunction">
            <a:avLst/>
          </a:prstGeom>
          <a:noFill/>
          <a:ln w="28575">
            <a:pattFill prst="pct50">
              <a:fgClr>
                <a:srgbClr val="FF0000"/>
              </a:fgClr>
              <a:bgClr>
                <a:srgbClr val="FFFFFF"/>
              </a:bgClr>
            </a:pattFill>
            <a:round/>
            <a:headEnd/>
            <a:tailEnd/>
          </a:ln>
          <a:effectLst/>
        </p:spPr>
        <p:txBody>
          <a:bodyPr wrap="none" anchor="ctr"/>
          <a:lstStyle/>
          <a:p>
            <a:endParaRPr lang="zh-CN" altLang="en-US"/>
          </a:p>
        </p:txBody>
      </p:sp>
      <p:sp>
        <p:nvSpPr>
          <p:cNvPr id="34" name="AutoShape 40"/>
          <p:cNvSpPr>
            <a:spLocks noChangeArrowheads="1"/>
          </p:cNvSpPr>
          <p:nvPr/>
        </p:nvSpPr>
        <p:spPr bwMode="auto">
          <a:xfrm>
            <a:off x="4940300" y="3373438"/>
            <a:ext cx="2044700" cy="1084262"/>
          </a:xfrm>
          <a:prstGeom prst="flowChartSummingJunction">
            <a:avLst/>
          </a:prstGeom>
          <a:noFill/>
          <a:ln w="28575">
            <a:pattFill prst="pct50">
              <a:fgClr>
                <a:srgbClr val="FF0000"/>
              </a:fgClr>
              <a:bgClr>
                <a:srgbClr val="FFFFFF"/>
              </a:bgClr>
            </a:pattFill>
            <a:round/>
            <a:headEnd/>
            <a:tailEnd/>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par>
                          <p:cTn id="28" fill="hold">
                            <p:stCondLst>
                              <p:cond delay="500"/>
                            </p:stCondLst>
                            <p:childTnLst>
                              <p:par>
                                <p:cTn id="29" presetID="53"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ppt_w</p:attrName>
                                        </p:attrNameLst>
                                      </p:cBhvr>
                                      <p:tavLst>
                                        <p:tav tm="0">
                                          <p:val>
                                            <p:fltVal val="0"/>
                                          </p:val>
                                        </p:tav>
                                        <p:tav tm="100000">
                                          <p:val>
                                            <p:strVal val="#ppt_w"/>
                                          </p:val>
                                        </p:tav>
                                      </p:tavLst>
                                    </p:anim>
                                    <p:anim calcmode="lin" valueType="num">
                                      <p:cBhvr>
                                        <p:cTn id="58" dur="500" fill="hold"/>
                                        <p:tgtEl>
                                          <p:spTgt spid="34"/>
                                        </p:tgtEl>
                                        <p:attrNameLst>
                                          <p:attrName>ppt_h</p:attrName>
                                        </p:attrNameLst>
                                      </p:cBhvr>
                                      <p:tavLst>
                                        <p:tav tm="0">
                                          <p:val>
                                            <p:fltVal val="0"/>
                                          </p:val>
                                        </p:tav>
                                        <p:tav tm="100000">
                                          <p:val>
                                            <p:strVal val="#ppt_h"/>
                                          </p:val>
                                        </p:tav>
                                      </p:tavLst>
                                    </p:anim>
                                    <p:animEffect transition="in" filter="fade">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p:cTn id="64" dur="500" fill="hold"/>
                                        <p:tgtEl>
                                          <p:spTgt spid="33"/>
                                        </p:tgtEl>
                                        <p:attrNameLst>
                                          <p:attrName>ppt_w</p:attrName>
                                        </p:attrNameLst>
                                      </p:cBhvr>
                                      <p:tavLst>
                                        <p:tav tm="0">
                                          <p:val>
                                            <p:fltVal val="0"/>
                                          </p:val>
                                        </p:tav>
                                        <p:tav tm="100000">
                                          <p:val>
                                            <p:strVal val="#ppt_w"/>
                                          </p:val>
                                        </p:tav>
                                      </p:tavLst>
                                    </p:anim>
                                    <p:anim calcmode="lin" valueType="num">
                                      <p:cBhvr>
                                        <p:cTn id="65" dur="500" fill="hold"/>
                                        <p:tgtEl>
                                          <p:spTgt spid="33"/>
                                        </p:tgtEl>
                                        <p:attrNameLst>
                                          <p:attrName>ppt_h</p:attrName>
                                        </p:attrNameLst>
                                      </p:cBhvr>
                                      <p:tavLst>
                                        <p:tav tm="0">
                                          <p:val>
                                            <p:fltVal val="0"/>
                                          </p:val>
                                        </p:tav>
                                        <p:tav tm="100000">
                                          <p:val>
                                            <p:strVal val="#ppt_h"/>
                                          </p:val>
                                        </p:tav>
                                      </p:tavLst>
                                    </p:anim>
                                    <p:animEffect transition="in" filter="fade">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MD5</a:t>
            </a:r>
            <a:r>
              <a:rPr lang="zh-CN" altLang="en-US" dirty="0" smtClean="0">
                <a:latin typeface="Times New Roman" pitchFamily="18" charset="0"/>
              </a:rPr>
              <a:t>的安全性</a:t>
            </a:r>
            <a:endParaRPr lang="zh-CN" altLang="en-US" dirty="0"/>
          </a:p>
        </p:txBody>
      </p:sp>
      <p:sp>
        <p:nvSpPr>
          <p:cNvPr id="3" name="内容占位符 2"/>
          <p:cNvSpPr>
            <a:spLocks noGrp="1"/>
          </p:cNvSpPr>
          <p:nvPr>
            <p:ph idx="1"/>
          </p:nvPr>
        </p:nvSpPr>
        <p:spPr/>
        <p:txBody>
          <a:bodyPr/>
          <a:lstStyle/>
          <a:p>
            <a:pPr>
              <a:lnSpc>
                <a:spcPct val="80000"/>
              </a:lnSpc>
            </a:pPr>
            <a:r>
              <a:rPr lang="en-US" altLang="zh-CN" dirty="0" smtClean="0"/>
              <a:t>MD5</a:t>
            </a:r>
            <a:r>
              <a:rPr lang="zh-CN" altLang="en-US" dirty="0" smtClean="0"/>
              <a:t>算法中，输出的每一位都是输入的每一位的函数，逻辑函数</a:t>
            </a:r>
            <a:r>
              <a:rPr lang="en-US" altLang="zh-CN" dirty="0" smtClean="0"/>
              <a:t>F</a:t>
            </a:r>
            <a:r>
              <a:rPr lang="zh-CN" altLang="en-US" dirty="0" smtClean="0"/>
              <a:t>、</a:t>
            </a:r>
            <a:r>
              <a:rPr lang="en-US" altLang="zh-CN" dirty="0" smtClean="0"/>
              <a:t>G</a:t>
            </a:r>
            <a:r>
              <a:rPr lang="zh-CN" altLang="en-US" dirty="0" smtClean="0"/>
              <a:t>、</a:t>
            </a:r>
            <a:r>
              <a:rPr lang="en-US" altLang="zh-CN" dirty="0" smtClean="0"/>
              <a:t>H</a:t>
            </a:r>
            <a:r>
              <a:rPr lang="zh-CN" altLang="en-US" dirty="0" smtClean="0"/>
              <a:t>、</a:t>
            </a:r>
            <a:r>
              <a:rPr lang="en-US" altLang="zh-CN" dirty="0" smtClean="0"/>
              <a:t>I</a:t>
            </a:r>
            <a:r>
              <a:rPr lang="zh-CN" altLang="en-US" dirty="0" smtClean="0"/>
              <a:t>的复杂迭代使得</a:t>
            </a:r>
            <a:r>
              <a:rPr lang="zh-CN" altLang="en-US" dirty="0" smtClean="0">
                <a:solidFill>
                  <a:srgbClr val="FF00FF"/>
                </a:solidFill>
              </a:rPr>
              <a:t>输出对输入的依赖非常小</a:t>
            </a:r>
            <a:endParaRPr lang="zh-CN" altLang="en-US" dirty="0" smtClean="0"/>
          </a:p>
          <a:p>
            <a:pPr>
              <a:lnSpc>
                <a:spcPct val="80000"/>
              </a:lnSpc>
            </a:pPr>
            <a:r>
              <a:rPr lang="zh-CN" altLang="en-US" dirty="0" smtClean="0"/>
              <a:t>但</a:t>
            </a:r>
            <a:r>
              <a:rPr lang="en-US" altLang="zh-CN" dirty="0" err="1" smtClean="0"/>
              <a:t>Berson</a:t>
            </a:r>
            <a:r>
              <a:rPr lang="zh-CN" altLang="en-US" dirty="0" smtClean="0"/>
              <a:t>证明</a:t>
            </a:r>
            <a:r>
              <a:rPr lang="zh-CN" altLang="en-US" dirty="0" smtClean="0"/>
              <a:t>，对单轮的</a:t>
            </a:r>
            <a:r>
              <a:rPr lang="en-US" altLang="zh-CN" dirty="0" smtClean="0"/>
              <a:t>MD5</a:t>
            </a:r>
            <a:r>
              <a:rPr lang="zh-CN" altLang="en-US" dirty="0" smtClean="0"/>
              <a:t>算法，利用</a:t>
            </a:r>
            <a:r>
              <a:rPr lang="zh-CN" altLang="en-US" dirty="0" smtClean="0">
                <a:solidFill>
                  <a:srgbClr val="FF00FF"/>
                </a:solidFill>
              </a:rPr>
              <a:t>差分分析</a:t>
            </a:r>
            <a:r>
              <a:rPr lang="zh-CN" altLang="en-US" dirty="0" smtClean="0"/>
              <a:t>，可以在合理时间内找出碰撞的两条消息</a:t>
            </a:r>
          </a:p>
          <a:p>
            <a:pPr>
              <a:lnSpc>
                <a:spcPct val="80000"/>
              </a:lnSpc>
            </a:pPr>
            <a:r>
              <a:rPr lang="en-US" altLang="zh-CN" dirty="0" smtClean="0"/>
              <a:t>MD5</a:t>
            </a:r>
            <a:r>
              <a:rPr lang="zh-CN" altLang="en-US" dirty="0" smtClean="0"/>
              <a:t>算法</a:t>
            </a:r>
            <a:r>
              <a:rPr lang="zh-CN" altLang="en-US" dirty="0" smtClean="0">
                <a:solidFill>
                  <a:srgbClr val="FF00FF"/>
                </a:solidFill>
              </a:rPr>
              <a:t>抗密码分析的能力较弱</a:t>
            </a:r>
            <a:r>
              <a:rPr lang="zh-CN" altLang="en-US" dirty="0" smtClean="0"/>
              <a:t>，生日攻击所需代价是</a:t>
            </a:r>
            <a:r>
              <a:rPr lang="zh-CN" altLang="en-US" dirty="0" smtClean="0">
                <a:latin typeface="Times New Roman" pitchFamily="18" charset="0"/>
              </a:rPr>
              <a:t>试验</a:t>
            </a:r>
            <a:r>
              <a:rPr lang="en-US" altLang="zh-CN" dirty="0" smtClean="0">
                <a:solidFill>
                  <a:srgbClr val="FF0000"/>
                </a:solidFill>
                <a:latin typeface="Times New Roman" pitchFamily="18" charset="0"/>
              </a:rPr>
              <a:t>2</a:t>
            </a:r>
            <a:r>
              <a:rPr lang="en-US" altLang="zh-CN" baseline="30000" dirty="0" smtClean="0">
                <a:solidFill>
                  <a:srgbClr val="FF0000"/>
                </a:solidFill>
                <a:latin typeface="Times New Roman" pitchFamily="18" charset="0"/>
              </a:rPr>
              <a:t>64</a:t>
            </a:r>
            <a:r>
              <a:rPr lang="zh-CN" altLang="en-US" dirty="0" smtClean="0">
                <a:latin typeface="Times New Roman" pitchFamily="18" charset="0"/>
              </a:rPr>
              <a:t>个消息</a:t>
            </a:r>
            <a:endParaRPr lang="zh-CN" altLang="en-US" dirty="0" smtClean="0"/>
          </a:p>
          <a:p>
            <a:pPr>
              <a:lnSpc>
                <a:spcPct val="80000"/>
              </a:lnSpc>
            </a:pPr>
            <a:r>
              <a:rPr lang="en-US" altLang="zh-CN" dirty="0" smtClean="0">
                <a:solidFill>
                  <a:srgbClr val="FF00FF"/>
                </a:solidFill>
              </a:rPr>
              <a:t>2004</a:t>
            </a:r>
            <a:r>
              <a:rPr lang="zh-CN" altLang="en-US" dirty="0" smtClean="0">
                <a:solidFill>
                  <a:srgbClr val="FF00FF"/>
                </a:solidFill>
              </a:rPr>
              <a:t>年</a:t>
            </a:r>
            <a:r>
              <a:rPr lang="en-US" altLang="zh-CN" dirty="0" smtClean="0">
                <a:solidFill>
                  <a:srgbClr val="FF00FF"/>
                </a:solidFill>
              </a:rPr>
              <a:t>8</a:t>
            </a:r>
            <a:r>
              <a:rPr lang="zh-CN" altLang="en-US" dirty="0" smtClean="0">
                <a:solidFill>
                  <a:srgbClr val="FF00FF"/>
                </a:solidFill>
              </a:rPr>
              <a:t>月</a:t>
            </a:r>
            <a:r>
              <a:rPr lang="en-US" altLang="zh-CN" dirty="0" smtClean="0">
                <a:solidFill>
                  <a:srgbClr val="FF00FF"/>
                </a:solidFill>
              </a:rPr>
              <a:t>17</a:t>
            </a:r>
            <a:r>
              <a:rPr lang="zh-CN" altLang="en-US" dirty="0" smtClean="0">
                <a:solidFill>
                  <a:srgbClr val="FF00FF"/>
                </a:solidFill>
              </a:rPr>
              <a:t>日</a:t>
            </a:r>
            <a:r>
              <a:rPr lang="zh-CN" altLang="en-US" dirty="0" smtClean="0"/>
              <a:t>，在美国加州圣巴巴拉召开的美密会（</a:t>
            </a:r>
            <a:r>
              <a:rPr lang="en-US" altLang="zh-CN" dirty="0" smtClean="0"/>
              <a:t>Crypto2004</a:t>
            </a:r>
            <a:r>
              <a:rPr lang="zh-CN" altLang="en-US" dirty="0" smtClean="0"/>
              <a:t>）上，中国的</a:t>
            </a:r>
            <a:r>
              <a:rPr lang="zh-CN" altLang="en-US" dirty="0" smtClean="0">
                <a:solidFill>
                  <a:srgbClr val="FF00FF"/>
                </a:solidFill>
              </a:rPr>
              <a:t>王小云</a:t>
            </a:r>
            <a:r>
              <a:rPr lang="zh-CN" altLang="en-US" dirty="0" smtClean="0"/>
              <a:t>、冯登国、来学嘉、于红波</a:t>
            </a:r>
            <a:r>
              <a:rPr lang="en-US" altLang="zh-CN" dirty="0" smtClean="0"/>
              <a:t>4</a:t>
            </a:r>
            <a:r>
              <a:rPr lang="zh-CN" altLang="en-US" dirty="0" smtClean="0"/>
              <a:t>位学者宣布，</a:t>
            </a:r>
            <a:r>
              <a:rPr lang="zh-CN" altLang="en-US" dirty="0" smtClean="0">
                <a:solidFill>
                  <a:srgbClr val="FF00FF"/>
                </a:solidFill>
              </a:rPr>
              <a:t>只需</a:t>
            </a:r>
            <a:r>
              <a:rPr lang="en-US" altLang="zh-CN" dirty="0" smtClean="0">
                <a:solidFill>
                  <a:srgbClr val="FF00FF"/>
                </a:solidFill>
              </a:rPr>
              <a:t>1</a:t>
            </a:r>
            <a:r>
              <a:rPr lang="zh-CN" altLang="en-US" dirty="0" smtClean="0">
                <a:solidFill>
                  <a:srgbClr val="FF00FF"/>
                </a:solidFill>
              </a:rPr>
              <a:t>小时就可找出</a:t>
            </a:r>
            <a:r>
              <a:rPr lang="en-US" altLang="zh-CN" dirty="0" smtClean="0">
                <a:solidFill>
                  <a:srgbClr val="FF00FF"/>
                </a:solidFill>
              </a:rPr>
              <a:t>MD5</a:t>
            </a:r>
            <a:r>
              <a:rPr lang="zh-CN" altLang="en-US" dirty="0" smtClean="0">
                <a:solidFill>
                  <a:srgbClr val="FF00FF"/>
                </a:solidFill>
              </a:rPr>
              <a:t>的碰撞</a:t>
            </a:r>
            <a:r>
              <a:rPr lang="zh-CN" altLang="en-US" dirty="0" smtClean="0"/>
              <a:t>（</a:t>
            </a:r>
            <a:r>
              <a:rPr lang="zh-CN" altLang="en-US" dirty="0" smtClean="0">
                <a:latin typeface="Times New Roman" pitchFamily="18" charset="0"/>
              </a:rPr>
              <a:t>利用差分分析）</a:t>
            </a:r>
            <a:endParaRPr lang="zh-CN" altLang="en-US" sz="2400" dirty="0" smtClean="0">
              <a:latin typeface="Times New Roman" pitchFamily="18" charset="0"/>
            </a:endParaRPr>
          </a:p>
          <a:p>
            <a:endParaRPr lang="zh-CN" altLang="en-US" dirty="0"/>
          </a:p>
        </p:txBody>
      </p:sp>
      <p:sp>
        <p:nvSpPr>
          <p:cNvPr id="4" name="日期占位符 3"/>
          <p:cNvSpPr>
            <a:spLocks noGrp="1"/>
          </p:cNvSpPr>
          <p:nvPr>
            <p:ph type="dt" sz="half" idx="10"/>
          </p:nvPr>
        </p:nvSpPr>
        <p:spPr/>
        <p:txBody>
          <a:bodyPr/>
          <a:lstStyle/>
          <a:p>
            <a:fld id="{9B2985D0-D006-41CF-A6B8-CBF6F3210420}"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53</a:t>
            </a:fld>
            <a:endParaRPr lang="en-US" altLang="zh-C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endParaRPr lang="zh-CN" altLang="zh-CN"/>
          </a:p>
        </p:txBody>
      </p:sp>
      <p:sp>
        <p:nvSpPr>
          <p:cNvPr id="5" name="日期占位符 4"/>
          <p:cNvSpPr>
            <a:spLocks noGrp="1"/>
          </p:cNvSpPr>
          <p:nvPr>
            <p:ph type="dt" sz="half" idx="10"/>
          </p:nvPr>
        </p:nvSpPr>
        <p:spPr/>
        <p:txBody>
          <a:bodyPr/>
          <a:lstStyle/>
          <a:p>
            <a:fld id="{92D3C386-D91A-413A-959B-AB997996BE2A}" type="datetime1">
              <a:rPr lang="zh-CN" altLang="en-US" smtClean="0"/>
              <a:pPr/>
              <a:t>2013/10/7</a:t>
            </a:fld>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54</a:t>
            </a:fld>
            <a:endParaRPr lang="en-US" altLang="zh-CN" dirty="0"/>
          </a:p>
        </p:txBody>
      </p:sp>
      <p:sp>
        <p:nvSpPr>
          <p:cNvPr id="7" name="页脚占位符 6"/>
          <p:cNvSpPr>
            <a:spLocks noGrp="1"/>
          </p:cNvSpPr>
          <p:nvPr>
            <p:ph type="ftr" sz="quarter" idx="11"/>
          </p:nvPr>
        </p:nvSpPr>
        <p:spPr/>
        <p:txBody>
          <a:bodyPr/>
          <a:lstStyle/>
          <a:p>
            <a:r>
              <a:rPr lang="zh-CN" altLang="en-US" smtClean="0"/>
              <a:t>计算机科学与技术学院</a:t>
            </a:r>
            <a:endParaRPr lang="en-US" altLang="zh-CN" dirty="0"/>
          </a:p>
        </p:txBody>
      </p:sp>
      <p:pic>
        <p:nvPicPr>
          <p:cNvPr id="952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093" y="-19335"/>
            <a:ext cx="7193507" cy="3337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3"/>
          <a:srcRect/>
          <a:stretch>
            <a:fillRect/>
          </a:stretch>
        </p:blipFill>
        <p:spPr bwMode="auto">
          <a:xfrm>
            <a:off x="1066800" y="2375833"/>
            <a:ext cx="7162800" cy="4070459"/>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b="1" dirty="0" smtClean="0"/>
              <a:t>MD5 </a:t>
            </a:r>
            <a:r>
              <a:rPr lang="zh-CN" altLang="en-US" b="1" dirty="0" smtClean="0"/>
              <a:t>算法不应再被用于任何软件完整性检查或代码签名的用途</a:t>
            </a:r>
            <a:endParaRPr lang="en-US" altLang="zh-CN" b="1" dirty="0" smtClean="0"/>
          </a:p>
          <a:p>
            <a:endParaRPr lang="en-US" altLang="zh-CN" b="1" dirty="0" smtClean="0"/>
          </a:p>
          <a:p>
            <a:r>
              <a:rPr lang="zh-CN" altLang="en-US" dirty="0" smtClean="0"/>
              <a:t>此技术被应用到木马病毒领域 </a:t>
            </a:r>
            <a:endParaRPr lang="en-US" altLang="zh-CN" dirty="0" smtClean="0"/>
          </a:p>
          <a:p>
            <a:pPr lvl="1"/>
            <a:r>
              <a:rPr lang="zh-CN" altLang="en-US" dirty="0" smtClean="0"/>
              <a:t>开发一个木马或病毒，其中包括后门、蠕虫、</a:t>
            </a:r>
            <a:r>
              <a:rPr lang="en-US" altLang="zh-CN" dirty="0" smtClean="0"/>
              <a:t>Email</a:t>
            </a:r>
            <a:r>
              <a:rPr lang="zh-CN" altLang="en-US" dirty="0" smtClean="0"/>
              <a:t>病毒等，整体打包做个超强木马</a:t>
            </a:r>
          </a:p>
          <a:p>
            <a:pPr lvl="1"/>
            <a:endParaRPr lang="zh-CN" altLang="en-US" dirty="0" smtClean="0"/>
          </a:p>
          <a:p>
            <a:pPr lvl="1"/>
            <a:r>
              <a:rPr lang="zh-CN" altLang="en-US" dirty="0" smtClean="0"/>
              <a:t>然后把其</a:t>
            </a:r>
            <a:r>
              <a:rPr lang="en-US" altLang="zh-CN" dirty="0" smtClean="0"/>
              <a:t>MD5</a:t>
            </a:r>
            <a:r>
              <a:rPr lang="zh-CN" altLang="en-US" dirty="0" smtClean="0"/>
              <a:t>值修改成其他的通用软件如 </a:t>
            </a:r>
            <a:r>
              <a:rPr lang="en-US" altLang="zh-CN" dirty="0" smtClean="0"/>
              <a:t>Real Player </a:t>
            </a:r>
            <a:r>
              <a:rPr lang="zh-CN" altLang="en-US" dirty="0" smtClean="0"/>
              <a:t>的</a:t>
            </a:r>
            <a:r>
              <a:rPr lang="en-US" altLang="zh-CN" dirty="0" smtClean="0"/>
              <a:t>MD5</a:t>
            </a:r>
            <a:r>
              <a:rPr lang="zh-CN" altLang="en-US" dirty="0" smtClean="0"/>
              <a:t>值</a:t>
            </a:r>
          </a:p>
          <a:p>
            <a:endParaRPr lang="zh-CN" altLang="en-US" dirty="0"/>
          </a:p>
        </p:txBody>
      </p:sp>
      <p:sp>
        <p:nvSpPr>
          <p:cNvPr id="4" name="日期占位符 3"/>
          <p:cNvSpPr>
            <a:spLocks noGrp="1"/>
          </p:cNvSpPr>
          <p:nvPr>
            <p:ph type="dt" sz="half" idx="10"/>
          </p:nvPr>
        </p:nvSpPr>
        <p:spPr/>
        <p:txBody>
          <a:bodyPr/>
          <a:lstStyle/>
          <a:p>
            <a:fld id="{C2C606EC-057C-4F15-9239-FC58A6F4E112}"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55</a:t>
            </a:fld>
            <a:endParaRPr lang="en-US" altLang="zh-CN"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endParaRPr lang="zh-CN" altLang="zh-CN"/>
          </a:p>
        </p:txBody>
      </p:sp>
      <p:sp>
        <p:nvSpPr>
          <p:cNvPr id="197635" name="Rectangle 3"/>
          <p:cNvSpPr>
            <a:spLocks noGrp="1" noChangeArrowheads="1"/>
          </p:cNvSpPr>
          <p:nvPr>
            <p:ph type="body" idx="1"/>
          </p:nvPr>
        </p:nvSpPr>
        <p:spPr/>
        <p:txBody>
          <a:bodyPr/>
          <a:lstStyle/>
          <a:p>
            <a:endParaRPr lang="zh-CN" altLang="zh-CN"/>
          </a:p>
        </p:txBody>
      </p:sp>
      <p:pic>
        <p:nvPicPr>
          <p:cNvPr id="197636" name="Picture 4"/>
          <p:cNvPicPr>
            <a:picLocks noChangeAspect="1" noChangeArrowheads="1"/>
          </p:cNvPicPr>
          <p:nvPr/>
        </p:nvPicPr>
        <p:blipFill>
          <a:blip r:embed="rId2"/>
          <a:srcRect/>
          <a:stretch>
            <a:fillRect/>
          </a:stretch>
        </p:blipFill>
        <p:spPr bwMode="auto">
          <a:xfrm>
            <a:off x="-1093787" y="-250825"/>
            <a:ext cx="10944555" cy="7108825"/>
          </a:xfrm>
          <a:prstGeom prst="rect">
            <a:avLst/>
          </a:prstGeom>
          <a:noFill/>
        </p:spPr>
      </p:pic>
      <p:sp>
        <p:nvSpPr>
          <p:cNvPr id="5" name="日期占位符 4"/>
          <p:cNvSpPr>
            <a:spLocks noGrp="1"/>
          </p:cNvSpPr>
          <p:nvPr>
            <p:ph type="dt" sz="half" idx="10"/>
          </p:nvPr>
        </p:nvSpPr>
        <p:spPr/>
        <p:txBody>
          <a:bodyPr/>
          <a:lstStyle/>
          <a:p>
            <a:fld id="{4906AAAD-5111-4709-89CF-F255C438807C}" type="datetime1">
              <a:rPr lang="zh-CN" altLang="en-US" smtClean="0"/>
              <a:pPr/>
              <a:t>2013/10/7</a:t>
            </a:fld>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56</a:t>
            </a:fld>
            <a:endParaRPr lang="en-US" altLang="zh-CN" dirty="0"/>
          </a:p>
        </p:txBody>
      </p:sp>
      <p:sp>
        <p:nvSpPr>
          <p:cNvPr id="7" name="页脚占位符 6"/>
          <p:cNvSpPr>
            <a:spLocks noGrp="1"/>
          </p:cNvSpPr>
          <p:nvPr>
            <p:ph type="ftr" sz="quarter" idx="11"/>
          </p:nvPr>
        </p:nvSpPr>
        <p:spPr/>
        <p:txBody>
          <a:bodyPr/>
          <a:lstStyle/>
          <a:p>
            <a:r>
              <a:rPr lang="zh-CN" altLang="en-US" smtClean="0"/>
              <a:t>计算机科学与技术学院</a:t>
            </a:r>
            <a:endParaRPr lang="en-US" altLang="zh-CN"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我们该怎么办？</a:t>
            </a:r>
            <a:endParaRPr lang="zh-CN" altLang="en-US" dirty="0"/>
          </a:p>
        </p:txBody>
      </p:sp>
      <p:sp>
        <p:nvSpPr>
          <p:cNvPr id="3" name="内容占位符 2"/>
          <p:cNvSpPr>
            <a:spLocks noGrp="1"/>
          </p:cNvSpPr>
          <p:nvPr>
            <p:ph idx="1"/>
          </p:nvPr>
        </p:nvSpPr>
        <p:spPr>
          <a:xfrm>
            <a:off x="457200" y="1600200"/>
            <a:ext cx="8229600" cy="4724400"/>
          </a:xfrm>
        </p:spPr>
        <p:txBody>
          <a:bodyPr/>
          <a:lstStyle/>
          <a:p>
            <a:r>
              <a:rPr lang="zh-CN" altLang="en-US" b="1" dirty="0" smtClean="0">
                <a:solidFill>
                  <a:srgbClr val="FF0000"/>
                </a:solidFill>
              </a:rPr>
              <a:t>王小云</a:t>
            </a:r>
            <a:r>
              <a:rPr lang="zh-CN" altLang="en-US" dirty="0" smtClean="0"/>
              <a:t>的研究成果作为密码学领域的重大发现宣告了固若金汤的世界通行密码标准</a:t>
            </a:r>
            <a:r>
              <a:rPr lang="en-US" altLang="zh-CN" dirty="0" smtClean="0"/>
              <a:t>MD5</a:t>
            </a:r>
            <a:r>
              <a:rPr lang="zh-CN" altLang="en-US" dirty="0" smtClean="0"/>
              <a:t>大厦轰然倒塌，引发了密码学界的</a:t>
            </a:r>
            <a:r>
              <a:rPr lang="zh-CN" altLang="en-US" dirty="0" smtClean="0">
                <a:solidFill>
                  <a:srgbClr val="FF0000"/>
                </a:solidFill>
              </a:rPr>
              <a:t>轩然大波</a:t>
            </a:r>
            <a:endParaRPr lang="zh-CN" altLang="en-US" dirty="0" smtClean="0"/>
          </a:p>
          <a:p>
            <a:r>
              <a:rPr lang="zh-CN" altLang="en-US" dirty="0" smtClean="0"/>
              <a:t>会议总结报告写道：“我们该怎么办？</a:t>
            </a:r>
            <a:r>
              <a:rPr lang="en-US" altLang="zh-CN" dirty="0" smtClean="0"/>
              <a:t>MD5</a:t>
            </a:r>
            <a:r>
              <a:rPr lang="zh-CN" altLang="en-US" dirty="0" smtClean="0"/>
              <a:t>被重创了，它即将从应用中淘汰。</a:t>
            </a:r>
            <a:r>
              <a:rPr lang="en-US" altLang="zh-CN" dirty="0" smtClean="0"/>
              <a:t>SHA-1</a:t>
            </a:r>
            <a:r>
              <a:rPr lang="zh-CN" altLang="en-US" dirty="0" smtClean="0"/>
              <a:t>仍然活着，但也见到了它的末日。现在就得开始更换</a:t>
            </a:r>
            <a:r>
              <a:rPr lang="en-US" altLang="zh-CN" dirty="0" smtClean="0"/>
              <a:t>SHA-1</a:t>
            </a:r>
            <a:r>
              <a:rPr lang="zh-CN" altLang="en-US" dirty="0" smtClean="0"/>
              <a:t>了”（</a:t>
            </a:r>
            <a:r>
              <a:rPr lang="en-US" altLang="zh-CN" b="1" dirty="0" smtClean="0">
                <a:solidFill>
                  <a:srgbClr val="FF0000"/>
                </a:solidFill>
              </a:rPr>
              <a:t>Where </a:t>
            </a:r>
            <a:r>
              <a:rPr lang="en-US" altLang="zh-CN" b="1" dirty="0">
                <a:solidFill>
                  <a:srgbClr val="FF0000"/>
                </a:solidFill>
              </a:rPr>
              <a:t>does this leave us? MD5 is fatally wounded; its use will be phased out. SHA-1 is still alive but the vultures are circling. A gradual transition away from SHA-1 will now start</a:t>
            </a:r>
            <a:r>
              <a:rPr lang="en-US" altLang="zh-CN" b="1" dirty="0" smtClean="0">
                <a:solidFill>
                  <a:srgbClr val="FF0000"/>
                </a:solidFill>
              </a:rPr>
              <a:t>.</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C07B4EDF-93E5-4D87-8E88-88B9745220BD}"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57</a:t>
            </a:fld>
            <a:endParaRPr lang="en-US" altLang="zh-CN"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FF"/>
                </a:solidFill>
              </a:rPr>
              <a:t>世界震惊</a:t>
            </a:r>
            <a:r>
              <a:rPr lang="en-US" altLang="zh-CN" dirty="0" smtClean="0">
                <a:solidFill>
                  <a:srgbClr val="FF00FF"/>
                </a:solidFill>
              </a:rPr>
              <a:t>:</a:t>
            </a:r>
            <a:br>
              <a:rPr lang="en-US" altLang="zh-CN" dirty="0" smtClean="0">
                <a:solidFill>
                  <a:srgbClr val="FF00FF"/>
                </a:solidFill>
              </a:rPr>
            </a:br>
            <a:r>
              <a:rPr lang="zh-CN" altLang="en-US" dirty="0" smtClean="0"/>
              <a:t>王小云破解全球两大密码算法</a:t>
            </a:r>
            <a:endParaRPr lang="zh-CN" altLang="en-US" dirty="0"/>
          </a:p>
        </p:txBody>
      </p:sp>
      <p:sp>
        <p:nvSpPr>
          <p:cNvPr id="3" name="内容占位符 2"/>
          <p:cNvSpPr>
            <a:spLocks noGrp="1"/>
          </p:cNvSpPr>
          <p:nvPr>
            <p:ph idx="1"/>
          </p:nvPr>
        </p:nvSpPr>
        <p:spPr/>
        <p:txBody>
          <a:bodyPr/>
          <a:lstStyle/>
          <a:p>
            <a:pPr>
              <a:lnSpc>
                <a:spcPct val="80000"/>
              </a:lnSpc>
            </a:pPr>
            <a:r>
              <a:rPr lang="en-US" altLang="zh-CN" sz="2400" dirty="0" smtClean="0"/>
              <a:t>2005</a:t>
            </a:r>
            <a:r>
              <a:rPr lang="zh-CN" altLang="en-US" sz="2400" dirty="0" smtClean="0"/>
              <a:t>年</a:t>
            </a:r>
            <a:r>
              <a:rPr lang="en-US" altLang="zh-CN" sz="2400" dirty="0" smtClean="0"/>
              <a:t>2</a:t>
            </a:r>
            <a:r>
              <a:rPr lang="zh-CN" altLang="en-US" sz="2400" dirty="0" smtClean="0"/>
              <a:t>月</a:t>
            </a:r>
            <a:r>
              <a:rPr lang="en-US" altLang="zh-CN" sz="2400" dirty="0" smtClean="0"/>
              <a:t>7</a:t>
            </a:r>
            <a:r>
              <a:rPr lang="zh-CN" altLang="en-US" sz="2400" dirty="0" smtClean="0"/>
              <a:t>日，</a:t>
            </a:r>
            <a:r>
              <a:rPr lang="en-US" altLang="zh-CN" sz="2400" dirty="0" smtClean="0"/>
              <a:t>NIST</a:t>
            </a:r>
            <a:r>
              <a:rPr lang="zh-CN" altLang="en-US" sz="2400" dirty="0" smtClean="0"/>
              <a:t>发表申明，</a:t>
            </a:r>
            <a:r>
              <a:rPr lang="en-US" altLang="zh-CN" sz="2400" dirty="0" smtClean="0"/>
              <a:t>SHA-1</a:t>
            </a:r>
            <a:r>
              <a:rPr lang="zh-CN" altLang="en-US" sz="2400" dirty="0" smtClean="0"/>
              <a:t>没有被攻破，并并没有足够的理由怀疑它会很快被攻破，开发人员在</a:t>
            </a:r>
            <a:r>
              <a:rPr lang="en-US" altLang="zh-CN" sz="2400" dirty="0" smtClean="0"/>
              <a:t>2010</a:t>
            </a:r>
            <a:r>
              <a:rPr lang="zh-CN" altLang="en-US" sz="2400" dirty="0" smtClean="0"/>
              <a:t>年前应该转向更为安全的</a:t>
            </a:r>
            <a:r>
              <a:rPr lang="en-US" altLang="zh-CN" sz="2400" dirty="0" smtClean="0"/>
              <a:t>SHA-256</a:t>
            </a:r>
            <a:r>
              <a:rPr lang="zh-CN" altLang="en-US" sz="2400" dirty="0" smtClean="0"/>
              <a:t>和</a:t>
            </a:r>
            <a:r>
              <a:rPr lang="en-US" altLang="zh-CN" sz="2400" dirty="0" smtClean="0"/>
              <a:t>SHA-512</a:t>
            </a:r>
            <a:r>
              <a:rPr lang="zh-CN" altLang="en-US" sz="2400" dirty="0" smtClean="0"/>
              <a:t>算法</a:t>
            </a:r>
          </a:p>
          <a:p>
            <a:pPr>
              <a:lnSpc>
                <a:spcPct val="80000"/>
              </a:lnSpc>
            </a:pPr>
            <a:r>
              <a:rPr lang="zh-CN" altLang="en-US" sz="2400" dirty="0" smtClean="0"/>
              <a:t>而仅仅一周之后，王小云就宣布了破译</a:t>
            </a:r>
            <a:r>
              <a:rPr lang="en-US" altLang="zh-CN" sz="2400" dirty="0" smtClean="0"/>
              <a:t>SHA-1</a:t>
            </a:r>
            <a:r>
              <a:rPr lang="zh-CN" altLang="en-US" sz="2400" dirty="0" smtClean="0"/>
              <a:t>的消息。因为</a:t>
            </a:r>
            <a:r>
              <a:rPr lang="en-US" altLang="zh-CN" sz="2400" dirty="0" smtClean="0"/>
              <a:t>SHA-1</a:t>
            </a:r>
            <a:r>
              <a:rPr lang="zh-CN" altLang="en-US" sz="2400" dirty="0" smtClean="0"/>
              <a:t>在美国等国家有更加广泛的应用，密码被破的消息一出，在国际社会的反响可谓石破天惊</a:t>
            </a:r>
            <a:endParaRPr lang="en-US" altLang="zh-CN" sz="2400" dirty="0" smtClean="0"/>
          </a:p>
          <a:p>
            <a:pPr lvl="1">
              <a:lnSpc>
                <a:spcPct val="80000"/>
              </a:lnSpc>
            </a:pPr>
            <a:r>
              <a:rPr lang="en-AU" altLang="zh-CN" sz="2000" b="1" dirty="0" smtClean="0">
                <a:solidFill>
                  <a:srgbClr val="FF0000"/>
                </a:solidFill>
              </a:rPr>
              <a:t>2005</a:t>
            </a:r>
            <a:r>
              <a:rPr lang="zh-CN" altLang="en-AU" sz="2000" b="1" dirty="0" smtClean="0">
                <a:solidFill>
                  <a:srgbClr val="FF0000"/>
                </a:solidFill>
              </a:rPr>
              <a:t>年王</a:t>
            </a:r>
            <a:r>
              <a:rPr lang="zh-CN" altLang="en-US" sz="2000" b="1" dirty="0" smtClean="0">
                <a:solidFill>
                  <a:srgbClr val="FF0000"/>
                </a:solidFill>
              </a:rPr>
              <a:t>小</a:t>
            </a:r>
            <a:r>
              <a:rPr lang="zh-CN" altLang="en-AU" sz="2000" b="1" dirty="0" smtClean="0">
                <a:solidFill>
                  <a:srgbClr val="FF0000"/>
                </a:solidFill>
              </a:rPr>
              <a:t>云在</a:t>
            </a:r>
            <a:r>
              <a:rPr lang="en-AU" altLang="zh-CN" sz="2000" b="1" dirty="0" smtClean="0">
                <a:solidFill>
                  <a:srgbClr val="FF0000"/>
                </a:solidFill>
              </a:rPr>
              <a:t>Crypto</a:t>
            </a:r>
            <a:r>
              <a:rPr lang="zh-CN" altLang="en-US" sz="2000" b="1" dirty="0" smtClean="0">
                <a:solidFill>
                  <a:srgbClr val="FF0000"/>
                </a:solidFill>
              </a:rPr>
              <a:t>‘</a:t>
            </a:r>
            <a:r>
              <a:rPr lang="en-AU" altLang="zh-CN" sz="2000" b="1" dirty="0" smtClean="0">
                <a:solidFill>
                  <a:srgbClr val="FF0000"/>
                </a:solidFill>
              </a:rPr>
              <a:t>05</a:t>
            </a:r>
            <a:r>
              <a:rPr lang="zh-CN" altLang="en-AU" sz="2000" b="1" dirty="0" smtClean="0">
                <a:solidFill>
                  <a:srgbClr val="FF0000"/>
                </a:solidFill>
              </a:rPr>
              <a:t>会议上</a:t>
            </a:r>
            <a:r>
              <a:rPr lang="zh-CN" altLang="en-AU" sz="2000" dirty="0" smtClean="0"/>
              <a:t>发表</a:t>
            </a:r>
            <a:r>
              <a:rPr lang="en-AU" altLang="zh-CN" sz="2000" dirty="0" smtClean="0"/>
              <a:t>Finding Collisions in the Full SHA-1, </a:t>
            </a:r>
            <a:r>
              <a:rPr lang="zh-CN" altLang="en-AU" sz="2000" dirty="0" smtClean="0"/>
              <a:t>宣布了一种攻击方法，用</a:t>
            </a:r>
            <a:r>
              <a:rPr lang="en-AU" altLang="zh-CN" sz="2000" dirty="0" smtClean="0"/>
              <a:t>2</a:t>
            </a:r>
            <a:r>
              <a:rPr lang="en-AU" altLang="zh-CN" sz="2000" baseline="30000" dirty="0" smtClean="0"/>
              <a:t>69</a:t>
            </a:r>
            <a:r>
              <a:rPr lang="zh-CN" altLang="en-AU" sz="2000" dirty="0" smtClean="0"/>
              <a:t>次操作找到两个独立的消息具有相同散列值</a:t>
            </a:r>
            <a:endParaRPr lang="en-US" altLang="zh-CN" sz="2400" dirty="0" smtClean="0"/>
          </a:p>
          <a:p>
            <a:pPr>
              <a:lnSpc>
                <a:spcPct val="80000"/>
              </a:lnSpc>
            </a:pPr>
            <a:r>
              <a:rPr lang="zh-CN" altLang="en-US" sz="2400" dirty="0" smtClean="0"/>
              <a:t>换句话说，王小云的研究成果表明</a:t>
            </a:r>
            <a:r>
              <a:rPr lang="zh-CN" altLang="en-US" sz="2400" dirty="0" smtClean="0">
                <a:solidFill>
                  <a:srgbClr val="FF0000"/>
                </a:solidFill>
              </a:rPr>
              <a:t>从理论上</a:t>
            </a:r>
            <a:r>
              <a:rPr lang="zh-CN" altLang="en-US" sz="2400" dirty="0" smtClean="0"/>
              <a:t>电子签名可以伪造</a:t>
            </a:r>
            <a:endParaRPr lang="en-US" altLang="zh-CN" sz="2400" dirty="0" smtClean="0"/>
          </a:p>
          <a:p>
            <a:pPr>
              <a:lnSpc>
                <a:spcPct val="80000"/>
              </a:lnSpc>
            </a:pPr>
            <a:r>
              <a:rPr lang="en-AU" altLang="zh-CN" sz="2400" dirty="0" smtClean="0"/>
              <a:t>NIST</a:t>
            </a:r>
            <a:r>
              <a:rPr lang="zh-CN" altLang="en-AU" sz="2400" dirty="0" smtClean="0"/>
              <a:t>随即宣布废弃</a:t>
            </a:r>
            <a:r>
              <a:rPr lang="en-AU" altLang="zh-CN" sz="2400" dirty="0" smtClean="0"/>
              <a:t>SHA-1</a:t>
            </a:r>
            <a:r>
              <a:rPr lang="zh-CN" altLang="en-AU" sz="2400" dirty="0" smtClean="0"/>
              <a:t>的意图，到</a:t>
            </a:r>
            <a:r>
              <a:rPr lang="en-AU" altLang="zh-CN" sz="2400" dirty="0" smtClean="0"/>
              <a:t>2010</a:t>
            </a:r>
            <a:r>
              <a:rPr lang="zh-CN" altLang="en-AU" sz="2400" dirty="0" smtClean="0"/>
              <a:t>年转用其他版本的</a:t>
            </a:r>
            <a:r>
              <a:rPr lang="en-AU" altLang="zh-CN" sz="2400" dirty="0" smtClean="0"/>
              <a:t>SHA</a:t>
            </a:r>
            <a:endParaRPr lang="en-US" altLang="zh-CN" sz="2400" dirty="0" smtClean="0"/>
          </a:p>
        </p:txBody>
      </p:sp>
      <p:sp>
        <p:nvSpPr>
          <p:cNvPr id="4" name="日期占位符 3"/>
          <p:cNvSpPr>
            <a:spLocks noGrp="1"/>
          </p:cNvSpPr>
          <p:nvPr>
            <p:ph type="dt" sz="half" idx="10"/>
          </p:nvPr>
        </p:nvSpPr>
        <p:spPr/>
        <p:txBody>
          <a:bodyPr/>
          <a:lstStyle/>
          <a:p>
            <a:fld id="{6778FF2F-2BE4-4241-9351-FC3E5870D84F}"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58</a:t>
            </a:fld>
            <a:endParaRPr lang="en-US" altLang="zh-CN"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王小云</a:t>
            </a:r>
            <a:endParaRPr lang="zh-CN" altLang="en-US" dirty="0"/>
          </a:p>
        </p:txBody>
      </p:sp>
      <p:sp>
        <p:nvSpPr>
          <p:cNvPr id="3" name="内容占位符 2"/>
          <p:cNvSpPr>
            <a:spLocks noGrp="1"/>
          </p:cNvSpPr>
          <p:nvPr>
            <p:ph idx="1"/>
          </p:nvPr>
        </p:nvSpPr>
        <p:spPr>
          <a:xfrm>
            <a:off x="457200" y="1676400"/>
            <a:ext cx="8229600" cy="4648200"/>
          </a:xfrm>
        </p:spPr>
        <p:txBody>
          <a:bodyPr/>
          <a:lstStyle/>
          <a:p>
            <a:r>
              <a:rPr lang="zh-CN" altLang="en-US" sz="2200" dirty="0" smtClean="0"/>
              <a:t>山东大学、清华大学教授，中国密码学家</a:t>
            </a:r>
          </a:p>
          <a:p>
            <a:r>
              <a:rPr lang="zh-CN" altLang="en-US" sz="2200" dirty="0" smtClean="0"/>
              <a:t>山东诸城人，</a:t>
            </a:r>
            <a:r>
              <a:rPr lang="en-US" altLang="zh-CN" sz="2200" dirty="0" smtClean="0"/>
              <a:t>1983~1993</a:t>
            </a:r>
            <a:r>
              <a:rPr lang="zh-CN" altLang="en-US" sz="2200" dirty="0" smtClean="0"/>
              <a:t>年就读于山东大学数学系，先后获得学士、硕士和博士学位，导师潘承洞。毕业后留校任教</a:t>
            </a:r>
            <a:endParaRPr lang="en-US" altLang="zh-CN" sz="2200" dirty="0" smtClean="0"/>
          </a:p>
          <a:p>
            <a:r>
              <a:rPr lang="en-US" altLang="zh-CN" sz="2200" dirty="0" smtClean="0"/>
              <a:t>2005</a:t>
            </a:r>
            <a:r>
              <a:rPr lang="zh-CN" altLang="en-US" sz="2200" dirty="0" smtClean="0"/>
              <a:t>年</a:t>
            </a:r>
            <a:r>
              <a:rPr lang="en-US" altLang="zh-CN" sz="2200" dirty="0" smtClean="0"/>
              <a:t>6</a:t>
            </a:r>
            <a:r>
              <a:rPr lang="zh-CN" altLang="en-US" sz="2200" dirty="0" smtClean="0"/>
              <a:t>月受聘为清华大学高等研究中心“杨振宁讲座教授”，现为清华大学“长江学者兼职教授”</a:t>
            </a:r>
            <a:endParaRPr lang="en-US" altLang="zh-CN" sz="2200" dirty="0" smtClean="0"/>
          </a:p>
          <a:p>
            <a:r>
              <a:rPr lang="zh-CN" altLang="en-US" sz="2200" dirty="0" smtClean="0"/>
              <a:t>王小云</a:t>
            </a:r>
            <a:r>
              <a:rPr lang="zh-CN" altLang="en-US" sz="2200" dirty="0"/>
              <a:t>教授带领的研究小组于</a:t>
            </a:r>
            <a:r>
              <a:rPr lang="en-US" altLang="zh-CN" sz="2200" dirty="0"/>
              <a:t>2004</a:t>
            </a:r>
            <a:r>
              <a:rPr lang="zh-CN" altLang="en-US" sz="2200" dirty="0"/>
              <a:t>年、</a:t>
            </a:r>
            <a:r>
              <a:rPr lang="en-US" altLang="zh-CN" sz="2200" dirty="0"/>
              <a:t>2005</a:t>
            </a:r>
            <a:r>
              <a:rPr lang="zh-CN" altLang="en-US" sz="2200" dirty="0"/>
              <a:t>年先后破解</a:t>
            </a:r>
            <a:r>
              <a:rPr lang="zh-CN" altLang="en-US" sz="2200" dirty="0" smtClean="0"/>
              <a:t>了</a:t>
            </a:r>
            <a:r>
              <a:rPr lang="en-US" altLang="zh-CN" sz="2200" dirty="0" smtClean="0"/>
              <a:t>MD5</a:t>
            </a:r>
            <a:r>
              <a:rPr lang="zh-CN" altLang="en-US" sz="2200" dirty="0"/>
              <a:t>和</a:t>
            </a:r>
            <a:r>
              <a:rPr lang="en-US" altLang="zh-CN" sz="2200" dirty="0"/>
              <a:t>SHA-1</a:t>
            </a:r>
            <a:r>
              <a:rPr lang="zh-CN" altLang="en-US" sz="2200" dirty="0"/>
              <a:t>两大密码算法</a:t>
            </a:r>
            <a:r>
              <a:rPr lang="zh-CN" altLang="en-US" sz="2200" dirty="0" smtClean="0"/>
              <a:t>，密码学</a:t>
            </a:r>
            <a:r>
              <a:rPr lang="zh-CN" altLang="en-US" sz="2200" dirty="0"/>
              <a:t>领域最权威的两大</a:t>
            </a:r>
            <a:r>
              <a:rPr lang="zh-CN" altLang="en-US" sz="2200" dirty="0" smtClean="0"/>
              <a:t>会议</a:t>
            </a:r>
            <a:r>
              <a:rPr lang="en-US" altLang="zh-CN" sz="2200" dirty="0" smtClean="0"/>
              <a:t>Crypto</a:t>
            </a:r>
            <a:r>
              <a:rPr lang="zh-CN" altLang="en-US" sz="2200" dirty="0" smtClean="0"/>
              <a:t>与</a:t>
            </a:r>
            <a:r>
              <a:rPr lang="en-US" altLang="zh-CN" sz="2200" dirty="0" err="1"/>
              <a:t>Eurocrypto</a:t>
            </a:r>
            <a:r>
              <a:rPr lang="zh-CN" altLang="en-US" sz="2200" dirty="0" smtClean="0"/>
              <a:t>将</a:t>
            </a:r>
            <a:r>
              <a:rPr lang="en-US" altLang="zh-CN" sz="2200" dirty="0"/>
              <a:t>2005</a:t>
            </a:r>
            <a:r>
              <a:rPr lang="zh-CN" altLang="en-US" sz="2200" dirty="0"/>
              <a:t>年度</a:t>
            </a:r>
            <a:r>
              <a:rPr lang="zh-CN" altLang="en-US" sz="2200" b="1" dirty="0">
                <a:solidFill>
                  <a:srgbClr val="FF0000"/>
                </a:solidFill>
              </a:rPr>
              <a:t>最佳论文奖</a:t>
            </a:r>
            <a:r>
              <a:rPr lang="zh-CN" altLang="en-US" sz="2200" dirty="0"/>
              <a:t>授予了这位中国</a:t>
            </a:r>
            <a:r>
              <a:rPr lang="zh-CN" altLang="en-US" sz="2200" dirty="0" smtClean="0"/>
              <a:t>女性</a:t>
            </a:r>
            <a:endParaRPr lang="zh-CN" altLang="en-US" sz="2200" dirty="0"/>
          </a:p>
          <a:p>
            <a:r>
              <a:rPr lang="zh-CN" altLang="en-US" sz="2200" dirty="0"/>
              <a:t>获得由全国妇联、中国联合国教科文组织全国委员会、中国科协和欧莱雅</a:t>
            </a:r>
            <a:r>
              <a:rPr lang="en-US" altLang="zh-CN" sz="2200" dirty="0"/>
              <a:t>(</a:t>
            </a:r>
            <a:r>
              <a:rPr lang="zh-CN" altLang="en-US" sz="2200" dirty="0"/>
              <a:t>中国</a:t>
            </a:r>
            <a:r>
              <a:rPr lang="en-US" altLang="zh-CN" sz="2200" dirty="0"/>
              <a:t>)</a:t>
            </a:r>
            <a:r>
              <a:rPr lang="zh-CN" altLang="en-US" sz="2200" dirty="0"/>
              <a:t>有限公司创立的，被誉为女性诺贝尔奖的</a:t>
            </a:r>
            <a:r>
              <a:rPr lang="zh-CN" altLang="en-US" sz="2200" b="1" dirty="0">
                <a:solidFill>
                  <a:srgbClr val="FF00FF"/>
                </a:solidFill>
              </a:rPr>
              <a:t>中国青年女科学家</a:t>
            </a:r>
            <a:r>
              <a:rPr lang="zh-CN" altLang="en-US" sz="2200" b="1" dirty="0" smtClean="0">
                <a:solidFill>
                  <a:srgbClr val="FF00FF"/>
                </a:solidFill>
              </a:rPr>
              <a:t>奖；</a:t>
            </a:r>
            <a:r>
              <a:rPr lang="en-US" altLang="zh-CN" sz="2200" dirty="0"/>
              <a:t>2006</a:t>
            </a:r>
            <a:r>
              <a:rPr lang="zh-CN" altLang="en-US" sz="2200" dirty="0"/>
              <a:t>年</a:t>
            </a:r>
            <a:r>
              <a:rPr lang="en-US" altLang="zh-CN" sz="2200" dirty="0"/>
              <a:t>6</a:t>
            </a:r>
            <a:r>
              <a:rPr lang="zh-CN" altLang="en-US" sz="2200" dirty="0"/>
              <a:t>月</a:t>
            </a:r>
            <a:r>
              <a:rPr lang="en-US" altLang="zh-CN" sz="2200" dirty="0"/>
              <a:t>8</a:t>
            </a:r>
            <a:r>
              <a:rPr lang="zh-CN" altLang="en-US" sz="2200" dirty="0"/>
              <a:t>日，于中国科学院第</a:t>
            </a:r>
            <a:r>
              <a:rPr lang="en-US" altLang="zh-CN" sz="2200" dirty="0"/>
              <a:t>13</a:t>
            </a:r>
            <a:r>
              <a:rPr lang="zh-CN" altLang="en-US" sz="2200" dirty="0"/>
              <a:t>次院士大会和中国工程院第</a:t>
            </a:r>
            <a:r>
              <a:rPr lang="en-US" altLang="zh-CN" sz="2200" dirty="0"/>
              <a:t>8</a:t>
            </a:r>
            <a:r>
              <a:rPr lang="zh-CN" altLang="en-US" sz="2200" dirty="0"/>
              <a:t>次院士大会上以“国际通用</a:t>
            </a:r>
            <a:r>
              <a:rPr lang="en-US" altLang="zh-CN" sz="2200" dirty="0"/>
              <a:t>Hash</a:t>
            </a:r>
            <a:r>
              <a:rPr lang="zh-CN" altLang="en-US" sz="2200" dirty="0"/>
              <a:t>函数的破解”获颁</a:t>
            </a:r>
            <a:r>
              <a:rPr lang="zh-CN" altLang="en-US" sz="2200" b="1" dirty="0">
                <a:solidFill>
                  <a:srgbClr val="FF00FF"/>
                </a:solidFill>
              </a:rPr>
              <a:t>陈嘉庚科学奖</a:t>
            </a:r>
            <a:r>
              <a:rPr lang="zh-CN" altLang="en-US" sz="2200" dirty="0"/>
              <a:t>信息技术科学奖</a:t>
            </a:r>
            <a:endParaRPr lang="en-US" altLang="zh-CN" sz="2200" dirty="0"/>
          </a:p>
          <a:p>
            <a:endParaRPr lang="zh-CN" altLang="en-US" sz="2200" b="1" dirty="0">
              <a:solidFill>
                <a:srgbClr val="FF00FF"/>
              </a:solidFill>
            </a:endParaRPr>
          </a:p>
          <a:p>
            <a:endParaRPr lang="en-US" altLang="zh-CN" sz="2200" dirty="0" smtClean="0"/>
          </a:p>
        </p:txBody>
      </p:sp>
      <p:sp>
        <p:nvSpPr>
          <p:cNvPr id="4" name="日期占位符 3"/>
          <p:cNvSpPr>
            <a:spLocks noGrp="1"/>
          </p:cNvSpPr>
          <p:nvPr>
            <p:ph type="dt" sz="half" idx="10"/>
          </p:nvPr>
        </p:nvSpPr>
        <p:spPr/>
        <p:txBody>
          <a:bodyPr/>
          <a:lstStyle/>
          <a:p>
            <a:fld id="{A4A29F9C-4746-48BC-AA39-2AAEEE9FC871}"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59</a:t>
            </a:fld>
            <a:endParaRPr lang="en-US" altLang="zh-C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Hash</a:t>
            </a:r>
            <a:r>
              <a:rPr lang="zh-CN" altLang="en-US" dirty="0" smtClean="0"/>
              <a:t>函数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800600"/>
              </a:xfrm>
            </p:spPr>
            <p:txBody>
              <a:bodyPr/>
              <a:lstStyle/>
              <a:p>
                <a:r>
                  <a:rPr lang="en-US" altLang="zh-CN" dirty="0" smtClean="0">
                    <a:solidFill>
                      <a:srgbClr val="FF0000"/>
                    </a:solidFill>
                    <a:latin typeface="华文中宋" pitchFamily="2" charset="-122"/>
                    <a:ea typeface="华文中宋" pitchFamily="2" charset="-122"/>
                  </a:rPr>
                  <a:t>Hash</a:t>
                </a:r>
                <a:r>
                  <a:rPr lang="zh-CN" altLang="en-US" dirty="0" smtClean="0">
                    <a:solidFill>
                      <a:srgbClr val="FF0000"/>
                    </a:solidFill>
                    <a:latin typeface="华文中宋" pitchFamily="2" charset="-122"/>
                    <a:ea typeface="华文中宋" pitchFamily="2" charset="-122"/>
                  </a:rPr>
                  <a:t>函数</a:t>
                </a:r>
                <a:r>
                  <a:rPr lang="en-US" altLang="zh-CN" dirty="0" smtClean="0">
                    <a:solidFill>
                      <a:schemeClr val="tx2"/>
                    </a:solidFill>
                    <a:latin typeface="华文中宋" pitchFamily="2" charset="-122"/>
                    <a:ea typeface="华文中宋" pitchFamily="2" charset="-122"/>
                  </a:rPr>
                  <a:t>(</a:t>
                </a:r>
                <a:r>
                  <a:rPr lang="zh-CN" altLang="en-US" dirty="0" smtClean="0">
                    <a:solidFill>
                      <a:srgbClr val="FF0000"/>
                    </a:solidFill>
                    <a:latin typeface="华文中宋" pitchFamily="2" charset="-122"/>
                    <a:ea typeface="华文中宋" pitchFamily="2" charset="-122"/>
                  </a:rPr>
                  <a:t>杂凑函数</a:t>
                </a:r>
                <a:r>
                  <a:rPr lang="en-US" altLang="zh-CN" dirty="0" smtClean="0">
                    <a:solidFill>
                      <a:schemeClr val="tx2"/>
                    </a:solidFill>
                    <a:latin typeface="华文中宋" pitchFamily="2" charset="-122"/>
                    <a:ea typeface="华文中宋" pitchFamily="2" charset="-122"/>
                  </a:rPr>
                  <a:t>/</a:t>
                </a:r>
                <a:r>
                  <a:rPr lang="zh-CN" altLang="en-US" dirty="0" smtClean="0">
                    <a:solidFill>
                      <a:srgbClr val="FF0000"/>
                    </a:solidFill>
                    <a:latin typeface="华文中宋" pitchFamily="2" charset="-122"/>
                    <a:ea typeface="华文中宋" pitchFamily="2" charset="-122"/>
                  </a:rPr>
                  <a:t>散列函数</a:t>
                </a:r>
                <a:r>
                  <a:rPr lang="en-US" altLang="zh-CN" dirty="0" smtClean="0">
                    <a:solidFill>
                      <a:schemeClr val="tx2"/>
                    </a:solidFill>
                    <a:latin typeface="华文中宋" pitchFamily="2" charset="-122"/>
                    <a:ea typeface="华文中宋" pitchFamily="2" charset="-122"/>
                  </a:rPr>
                  <a:t>)</a:t>
                </a:r>
                <a:r>
                  <a:rPr lang="zh-CN" altLang="en-US" dirty="0" smtClean="0">
                    <a:latin typeface="Tahoma" pitchFamily="34" charset="0"/>
                  </a:rPr>
                  <a:t>是将</a:t>
                </a:r>
                <a:r>
                  <a:rPr lang="zh-CN" altLang="en-US" b="1" dirty="0" smtClean="0">
                    <a:solidFill>
                      <a:srgbClr val="FF00FF"/>
                    </a:solidFill>
                    <a:latin typeface="Tahoma" pitchFamily="34" charset="0"/>
                  </a:rPr>
                  <a:t>任意长的消息</a:t>
                </a:r>
                <a14:m>
                  <m:oMath xmlns:m="http://schemas.openxmlformats.org/officeDocument/2006/math">
                    <m:r>
                      <a:rPr lang="en-US" altLang="zh-CN" b="1" i="1" dirty="0" smtClean="0">
                        <a:solidFill>
                          <a:srgbClr val="FF00FF"/>
                        </a:solidFill>
                        <a:latin typeface="Cambria Math"/>
                      </a:rPr>
                      <m:t>𝑴</m:t>
                    </m:r>
                  </m:oMath>
                </a14:m>
                <a:r>
                  <a:rPr lang="zh-CN" altLang="en-US" dirty="0" smtClean="0">
                    <a:latin typeface="Tahoma" pitchFamily="34" charset="0"/>
                  </a:rPr>
                  <a:t>变换为</a:t>
                </a:r>
                <a:r>
                  <a:rPr lang="zh-CN" altLang="en-US" b="1" dirty="0" smtClean="0">
                    <a:solidFill>
                      <a:srgbClr val="FF00FF"/>
                    </a:solidFill>
                    <a:latin typeface="Tahoma" pitchFamily="34" charset="0"/>
                  </a:rPr>
                  <a:t>较短的、固定长度的值</a:t>
                </a:r>
                <a14:m>
                  <m:oMath xmlns:m="http://schemas.openxmlformats.org/officeDocument/2006/math">
                    <m:r>
                      <a:rPr lang="en-US" altLang="zh-CN" b="1" i="1" dirty="0" smtClean="0">
                        <a:solidFill>
                          <a:srgbClr val="FF00FF"/>
                        </a:solidFill>
                        <a:latin typeface="Cambria Math"/>
                      </a:rPr>
                      <m:t>𝑯</m:t>
                    </m:r>
                    <m:r>
                      <a:rPr lang="en-US" altLang="zh-CN" b="1" i="1" dirty="0" smtClean="0">
                        <a:solidFill>
                          <a:srgbClr val="FF00FF"/>
                        </a:solidFill>
                        <a:latin typeface="Cambria Math"/>
                      </a:rPr>
                      <m:t>(</m:t>
                    </m:r>
                    <m:r>
                      <a:rPr lang="en-US" altLang="zh-CN" b="1" i="1" dirty="0" smtClean="0">
                        <a:solidFill>
                          <a:srgbClr val="FF00FF"/>
                        </a:solidFill>
                        <a:latin typeface="Cambria Math"/>
                      </a:rPr>
                      <m:t>𝑴</m:t>
                    </m:r>
                    <m:r>
                      <a:rPr lang="en-US" altLang="zh-CN" b="1" i="1" dirty="0" smtClean="0">
                        <a:solidFill>
                          <a:srgbClr val="FF00FF"/>
                        </a:solidFill>
                        <a:latin typeface="Cambria Math"/>
                      </a:rPr>
                      <m:t>)</m:t>
                    </m:r>
                  </m:oMath>
                </a14:m>
                <a:r>
                  <a:rPr lang="zh-CN" altLang="en-US" dirty="0" smtClean="0">
                    <a:latin typeface="Tahoma" pitchFamily="34" charset="0"/>
                  </a:rPr>
                  <a:t>的不可逆的</a:t>
                </a:r>
                <a:r>
                  <a:rPr lang="zh-CN" altLang="en-US" b="1" dirty="0" smtClean="0">
                    <a:solidFill>
                      <a:srgbClr val="FF00FF"/>
                    </a:solidFill>
                    <a:latin typeface="Tahoma" pitchFamily="34" charset="0"/>
                  </a:rPr>
                  <a:t>单向密码体制</a:t>
                </a:r>
                <a:endParaRPr lang="en-US" altLang="zh-CN" b="1" dirty="0" smtClean="0">
                  <a:solidFill>
                    <a:srgbClr val="FF00FF"/>
                  </a:solidFill>
                  <a:latin typeface="Tahoma" pitchFamily="34" charset="0"/>
                </a:endParaRPr>
              </a:p>
              <a:p>
                <a:pPr lvl="1"/>
                <a14:m>
                  <m:oMath xmlns:m="http://schemas.openxmlformats.org/officeDocument/2006/math">
                    <m:r>
                      <a:rPr lang="en-US" altLang="zh-CN" i="1" dirty="0" smtClean="0">
                        <a:latin typeface="Cambria Math"/>
                      </a:rPr>
                      <m:t>𝐻</m:t>
                    </m:r>
                    <m:r>
                      <a:rPr lang="en-US" altLang="zh-CN" i="1" dirty="0" smtClean="0">
                        <a:latin typeface="Cambria Math"/>
                      </a:rPr>
                      <m:t>(</m:t>
                    </m:r>
                    <m:r>
                      <a:rPr lang="en-US" altLang="zh-CN" i="1" dirty="0" smtClean="0">
                        <a:latin typeface="Cambria Math"/>
                      </a:rPr>
                      <m:t>𝑀</m:t>
                    </m:r>
                    <m:r>
                      <a:rPr lang="en-US" altLang="zh-CN" i="1" dirty="0" smtClean="0">
                        <a:latin typeface="Cambria Math"/>
                      </a:rPr>
                      <m:t>)</m:t>
                    </m:r>
                  </m:oMath>
                </a14:m>
                <a:r>
                  <a:rPr lang="zh-CN" altLang="en-US" dirty="0" smtClean="0">
                    <a:latin typeface="Tahoma" pitchFamily="34" charset="0"/>
                  </a:rPr>
                  <a:t>称为</a:t>
                </a:r>
                <a:r>
                  <a:rPr lang="zh-CN" altLang="en-US" dirty="0" smtClean="0">
                    <a:solidFill>
                      <a:srgbClr val="FF0000"/>
                    </a:solidFill>
                    <a:latin typeface="Tahoma" pitchFamily="34" charset="0"/>
                  </a:rPr>
                  <a:t>杂凑值、杂凑码或消息摘要</a:t>
                </a:r>
                <a:endParaRPr lang="en-US" altLang="zh-CN" dirty="0" smtClean="0">
                  <a:solidFill>
                    <a:srgbClr val="FF0000"/>
                  </a:solidFill>
                  <a:latin typeface="Tahoma" pitchFamily="34" charset="0"/>
                </a:endParaRPr>
              </a:p>
              <a:p>
                <a:pPr lvl="1"/>
                <a14:m>
                  <m:oMath xmlns:m="http://schemas.openxmlformats.org/officeDocument/2006/math">
                    <m:r>
                      <a:rPr lang="en-US" altLang="zh-CN" i="1" dirty="0" smtClean="0">
                        <a:latin typeface="Cambria Math"/>
                      </a:rPr>
                      <m:t>𝐻</m:t>
                    </m:r>
                    <m:r>
                      <a:rPr lang="en-US" altLang="zh-CN" i="1" dirty="0" smtClean="0">
                        <a:latin typeface="Cambria Math"/>
                      </a:rPr>
                      <m:t>(</m:t>
                    </m:r>
                    <m:r>
                      <a:rPr lang="en-US" altLang="zh-CN" i="1" dirty="0" smtClean="0">
                        <a:latin typeface="Cambria Math"/>
                      </a:rPr>
                      <m:t>𝑀</m:t>
                    </m:r>
                    <m:r>
                      <a:rPr lang="en-US" altLang="zh-CN" i="1" dirty="0" smtClean="0">
                        <a:latin typeface="Cambria Math"/>
                      </a:rPr>
                      <m:t>)</m:t>
                    </m:r>
                  </m:oMath>
                </a14:m>
                <a:r>
                  <a:rPr kumimoji="1" lang="zh-CN" altLang="en-US" dirty="0" smtClean="0">
                    <a:latin typeface="Tahoma" pitchFamily="34" charset="0"/>
                  </a:rPr>
                  <a:t>打上了输入串的烙印，又称为</a:t>
                </a:r>
                <a:r>
                  <a:rPr kumimoji="1" lang="zh-CN" altLang="en-US" b="1" dirty="0" smtClean="0">
                    <a:solidFill>
                      <a:srgbClr val="FF00FF"/>
                    </a:solidFill>
                    <a:latin typeface="Tahoma" pitchFamily="34" charset="0"/>
                  </a:rPr>
                  <a:t>数字指纹</a:t>
                </a:r>
                <a:r>
                  <a:rPr kumimoji="1" lang="zh-CN" altLang="en-US" dirty="0" smtClean="0">
                    <a:latin typeface="Tahoma" pitchFamily="34" charset="0"/>
                  </a:rPr>
                  <a:t>(</a:t>
                </a:r>
                <a:r>
                  <a:rPr kumimoji="1" lang="en-US" altLang="zh-CN" dirty="0" smtClean="0">
                    <a:latin typeface="Tahoma" pitchFamily="34" charset="0"/>
                  </a:rPr>
                  <a:t>Digital </a:t>
                </a:r>
                <a:r>
                  <a:rPr kumimoji="1" lang="en-US" altLang="zh-CN" dirty="0" err="1" smtClean="0">
                    <a:latin typeface="Tahoma" pitchFamily="34" charset="0"/>
                  </a:rPr>
                  <a:t>FingerPrint</a:t>
                </a:r>
                <a:r>
                  <a:rPr kumimoji="1" lang="en-US" altLang="zh-CN" dirty="0" smtClean="0">
                    <a:latin typeface="Tahoma" pitchFamily="34" charset="0"/>
                  </a:rPr>
                  <a:t>)</a:t>
                </a:r>
              </a:p>
              <a:p>
                <a:pPr lvl="1"/>
                <a:endParaRPr lang="zh-CN" altLang="en-US" dirty="0" smtClean="0"/>
              </a:p>
              <a:p>
                <a:pPr lvl="1"/>
                <a:endParaRPr lang="en-US" altLang="zh-CN" dirty="0" smtClean="0">
                  <a:solidFill>
                    <a:schemeClr val="tx2"/>
                  </a:solidFill>
                  <a:latin typeface="华文中宋" pitchFamily="2" charset="-122"/>
                  <a:ea typeface="华文中宋" pitchFamily="2" charset="-122"/>
                </a:endParaRPr>
              </a:p>
              <a:p>
                <a:pPr lvl="1"/>
                <a:endParaRPr lang="en-US" altLang="zh-CN" dirty="0" smtClean="0">
                  <a:solidFill>
                    <a:schemeClr val="tx2"/>
                  </a:solidFill>
                  <a:latin typeface="华文中宋" pitchFamily="2" charset="-122"/>
                  <a:ea typeface="华文中宋" pitchFamily="2" charset="-122"/>
                </a:endParaRPr>
              </a:p>
              <a:p>
                <a:r>
                  <a:rPr lang="en-US" altLang="zh-CN" dirty="0" smtClean="0">
                    <a:solidFill>
                      <a:srgbClr val="FF0000"/>
                    </a:solidFill>
                    <a:latin typeface="华文中宋" pitchFamily="2" charset="-122"/>
                    <a:ea typeface="华文中宋" pitchFamily="2" charset="-122"/>
                  </a:rPr>
                  <a:t>Hash</a:t>
                </a:r>
                <a:r>
                  <a:rPr lang="zh-CN" altLang="en-US" dirty="0" smtClean="0">
                    <a:solidFill>
                      <a:srgbClr val="FF0000"/>
                    </a:solidFill>
                    <a:latin typeface="华文中宋" pitchFamily="2" charset="-122"/>
                    <a:ea typeface="华文中宋" pitchFamily="2" charset="-122"/>
                  </a:rPr>
                  <a:t>函数</a:t>
                </a:r>
                <a:r>
                  <a:rPr lang="zh-CN" altLang="en-US" dirty="0" smtClean="0">
                    <a:latin typeface="Tahoma" pitchFamily="34" charset="0"/>
                  </a:rPr>
                  <a:t>是密码学的基本工具，在</a:t>
                </a:r>
                <a:r>
                  <a:rPr lang="zh-CN" altLang="en-US" b="1" dirty="0" smtClean="0">
                    <a:solidFill>
                      <a:srgbClr val="FF0000"/>
                    </a:solidFill>
                  </a:rPr>
                  <a:t>数字签名</a:t>
                </a:r>
                <a:r>
                  <a:rPr lang="zh-CN" altLang="en-US" dirty="0" smtClean="0">
                    <a:latin typeface="Tahoma" pitchFamily="34" charset="0"/>
                  </a:rPr>
                  <a:t>和</a:t>
                </a:r>
                <a:r>
                  <a:rPr lang="zh-CN" altLang="en-US" b="1" dirty="0" smtClean="0">
                    <a:solidFill>
                      <a:srgbClr val="FF0000"/>
                    </a:solidFill>
                  </a:rPr>
                  <a:t>消息的完整性检测</a:t>
                </a:r>
                <a:r>
                  <a:rPr lang="zh-CN" altLang="en-US" dirty="0" smtClean="0">
                    <a:latin typeface="Tahoma" pitchFamily="34" charset="0"/>
                  </a:rPr>
                  <a:t>等方面有着重要的应用</a:t>
                </a:r>
                <a:endParaRPr lang="en-US" altLang="zh-CN" dirty="0" smtClean="0">
                  <a:latin typeface="Tahoma" pitchFamily="34" charset="0"/>
                </a:endParaRPr>
              </a:p>
              <a:p>
                <a:endParaRPr lang="en-US" altLang="zh-CN" dirty="0" smtClean="0">
                  <a:latin typeface="Tahoma"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3"/>
                <a:stretch>
                  <a:fillRect l="-1259" t="-1650" r="-889" b="-469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852933E-58E0-46C8-86AB-DD44630B4CF5}"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a:t>
            </a:fld>
            <a:endParaRPr lang="en-US" altLang="zh-CN" dirty="0"/>
          </a:p>
        </p:txBody>
      </p:sp>
      <p:graphicFrame>
        <p:nvGraphicFramePr>
          <p:cNvPr id="7" name="Object 5"/>
          <p:cNvGraphicFramePr>
            <a:graphicFrameLocks noChangeAspect="1"/>
          </p:cNvGraphicFramePr>
          <p:nvPr/>
        </p:nvGraphicFramePr>
        <p:xfrm>
          <a:off x="5867400" y="3962400"/>
          <a:ext cx="948149" cy="1330707"/>
        </p:xfrm>
        <a:graphic>
          <a:graphicData uri="http://schemas.openxmlformats.org/presentationml/2006/ole">
            <mc:AlternateContent xmlns:mc="http://schemas.openxmlformats.org/markup-compatibility/2006">
              <mc:Choice xmlns:v="urn:schemas-microsoft-com:vml" Requires="v">
                <p:oleObj spid="_x0000_s3221" name="CorelDRAW" r:id="rId4" imgW="694080" imgH="968400" progId="">
                  <p:embed/>
                </p:oleObj>
              </mc:Choice>
              <mc:Fallback>
                <p:oleObj name="CorelDRAW" r:id="rId4" imgW="694080" imgH="968400"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3962400"/>
                        <a:ext cx="948149" cy="133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9"/>
          <p:cNvGrpSpPr>
            <a:grpSpLocks/>
          </p:cNvGrpSpPr>
          <p:nvPr/>
        </p:nvGrpSpPr>
        <p:grpSpPr bwMode="auto">
          <a:xfrm>
            <a:off x="1905000" y="4267200"/>
            <a:ext cx="2057400" cy="1067296"/>
            <a:chOff x="524" y="2767"/>
            <a:chExt cx="1710" cy="1228"/>
          </a:xfrm>
        </p:grpSpPr>
        <p:graphicFrame>
          <p:nvGraphicFramePr>
            <p:cNvPr id="9" name="Object 4"/>
            <p:cNvGraphicFramePr>
              <a:graphicFrameLocks noChangeAspect="1"/>
            </p:cNvGraphicFramePr>
            <p:nvPr/>
          </p:nvGraphicFramePr>
          <p:xfrm>
            <a:off x="524" y="2767"/>
            <a:ext cx="1710" cy="1228"/>
          </p:xfrm>
          <a:graphic>
            <a:graphicData uri="http://schemas.openxmlformats.org/presentationml/2006/ole">
              <mc:AlternateContent xmlns:mc="http://schemas.openxmlformats.org/markup-compatibility/2006">
                <mc:Choice xmlns:v="urn:schemas-microsoft-com:vml" Requires="v">
                  <p:oleObj spid="_x0000_s3222" name="CorelDRAW" r:id="rId6" imgW="1560960" imgH="1111680" progId="">
                    <p:embed/>
                  </p:oleObj>
                </mc:Choice>
                <mc:Fallback>
                  <p:oleObj name="CorelDRAW" r:id="rId6" imgW="1560960" imgH="1111680" progId="">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 y="2767"/>
                          <a:ext cx="1710" cy="1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7"/>
            <p:cNvSpPr txBox="1">
              <a:spLocks noChangeArrowheads="1"/>
            </p:cNvSpPr>
            <p:nvPr/>
          </p:nvSpPr>
          <p:spPr bwMode="auto">
            <a:xfrm>
              <a:off x="985" y="3076"/>
              <a:ext cx="948" cy="460"/>
            </a:xfrm>
            <a:prstGeom prst="rect">
              <a:avLst/>
            </a:prstGeom>
            <a:noFill/>
            <a:ln w="9525">
              <a:noFill/>
              <a:miter lim="800000"/>
              <a:headEnd/>
              <a:tailEnd/>
            </a:ln>
            <a:effectLst/>
          </p:spPr>
          <p:txBody>
            <a:bodyPr>
              <a:spAutoFit/>
            </a:bodyPr>
            <a:lstStyle/>
            <a:p>
              <a:pPr>
                <a:spcBef>
                  <a:spcPct val="50000"/>
                </a:spcBef>
              </a:pPr>
              <a:r>
                <a:rPr lang="de-DE" altLang="zh-CN" sz="2000" dirty="0">
                  <a:latin typeface="GungsuhChe" pitchFamily="49" charset="-127"/>
                  <a:ea typeface="GungsuhChe" pitchFamily="49" charset="-127"/>
                </a:rPr>
                <a:t>message</a:t>
              </a:r>
            </a:p>
          </p:txBody>
        </p:sp>
      </p:grpSp>
      <p:grpSp>
        <p:nvGrpSpPr>
          <p:cNvPr id="11" name="Group 10"/>
          <p:cNvGrpSpPr>
            <a:grpSpLocks/>
          </p:cNvGrpSpPr>
          <p:nvPr/>
        </p:nvGrpSpPr>
        <p:grpSpPr bwMode="auto">
          <a:xfrm>
            <a:off x="3962400" y="4495800"/>
            <a:ext cx="1990725" cy="412239"/>
            <a:chOff x="2413" y="2982"/>
            <a:chExt cx="1254" cy="250"/>
          </a:xfrm>
        </p:grpSpPr>
        <p:sp>
          <p:nvSpPr>
            <p:cNvPr id="12" name="Line 6"/>
            <p:cNvSpPr>
              <a:spLocks noChangeShapeType="1"/>
            </p:cNvSpPr>
            <p:nvPr/>
          </p:nvSpPr>
          <p:spPr bwMode="auto">
            <a:xfrm>
              <a:off x="2421" y="3201"/>
              <a:ext cx="1085" cy="6"/>
            </a:xfrm>
            <a:prstGeom prst="line">
              <a:avLst/>
            </a:prstGeom>
            <a:noFill/>
            <a:ln w="9525">
              <a:solidFill>
                <a:schemeClr val="tx1"/>
              </a:solidFill>
              <a:round/>
              <a:headEnd/>
              <a:tailEnd type="triangle" w="lg" len="lg"/>
            </a:ln>
            <a:effectLst/>
          </p:spPr>
          <p:txBody>
            <a:bodyPr/>
            <a:lstStyle/>
            <a:p>
              <a:endParaRPr lang="zh-CN" altLang="en-US"/>
            </a:p>
          </p:txBody>
        </p:sp>
        <p:sp>
          <p:nvSpPr>
            <p:cNvPr id="13" name="Text Box 8"/>
            <p:cNvSpPr txBox="1">
              <a:spLocks noChangeArrowheads="1"/>
            </p:cNvSpPr>
            <p:nvPr/>
          </p:nvSpPr>
          <p:spPr bwMode="auto">
            <a:xfrm>
              <a:off x="2413" y="2982"/>
              <a:ext cx="1254" cy="250"/>
            </a:xfrm>
            <a:prstGeom prst="rect">
              <a:avLst/>
            </a:prstGeom>
            <a:noFill/>
            <a:ln w="9525">
              <a:noFill/>
              <a:miter lim="800000"/>
              <a:headEnd/>
              <a:tailEnd/>
            </a:ln>
            <a:effectLst/>
          </p:spPr>
          <p:txBody>
            <a:bodyPr>
              <a:spAutoFit/>
            </a:bodyPr>
            <a:lstStyle/>
            <a:p>
              <a:pPr>
                <a:spcBef>
                  <a:spcPct val="50000"/>
                </a:spcBef>
              </a:pPr>
              <a:r>
                <a:rPr lang="de-DE" altLang="zh-CN" i="1" dirty="0">
                  <a:latin typeface="Arial" pitchFamily="34" charset="0"/>
                  <a:ea typeface="宋体" pitchFamily="2" charset="-122"/>
                </a:rPr>
                <a:t>Hash function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20051026222450362"/>
          <p:cNvPicPr>
            <a:picLocks noChangeAspect="1" noChangeArrowheads="1"/>
          </p:cNvPicPr>
          <p:nvPr/>
        </p:nvPicPr>
        <p:blipFill>
          <a:blip r:embed="rId2"/>
          <a:srcRect/>
          <a:stretch>
            <a:fillRect/>
          </a:stretch>
        </p:blipFill>
        <p:spPr bwMode="auto">
          <a:xfrm>
            <a:off x="457200" y="685800"/>
            <a:ext cx="8229600" cy="5419249"/>
          </a:xfrm>
          <a:prstGeom prst="rect">
            <a:avLst/>
          </a:prstGeom>
          <a:noFill/>
          <a:ln w="9525">
            <a:noFill/>
            <a:miter lim="800000"/>
            <a:headEnd/>
            <a:tailEnd/>
          </a:ln>
        </p:spPr>
      </p:pic>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CD1F306-9483-4962-B435-EC49BA24EEDD}"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60</a:t>
            </a:fld>
            <a:endParaRPr lang="en-US" altLang="zh-CN" dirty="0"/>
          </a:p>
        </p:txBody>
      </p:sp>
      <p:pic>
        <p:nvPicPr>
          <p:cNvPr id="9" name="图片 8" descr="f392492cfbc280ad8a1399c4.jpg"/>
          <p:cNvPicPr>
            <a:picLocks noChangeAspect="1"/>
          </p:cNvPicPr>
          <p:nvPr/>
        </p:nvPicPr>
        <p:blipFill>
          <a:blip r:embed="rId3"/>
          <a:stretch>
            <a:fillRect/>
          </a:stretch>
        </p:blipFill>
        <p:spPr>
          <a:xfrm>
            <a:off x="0" y="381000"/>
            <a:ext cx="4388304" cy="3276600"/>
          </a:xfrm>
          <a:prstGeom prst="rect">
            <a:avLst/>
          </a:prstGeom>
        </p:spPr>
      </p:pic>
      <p:pic>
        <p:nvPicPr>
          <p:cNvPr id="10" name="图片 9" descr="b0742dfaf09c8f5fa8d311fd.jpg"/>
          <p:cNvPicPr>
            <a:picLocks noChangeAspect="1"/>
          </p:cNvPicPr>
          <p:nvPr/>
        </p:nvPicPr>
        <p:blipFill>
          <a:blip r:embed="rId4"/>
          <a:stretch>
            <a:fillRect/>
          </a:stretch>
        </p:blipFill>
        <p:spPr>
          <a:xfrm>
            <a:off x="5410200" y="533400"/>
            <a:ext cx="2705100" cy="2857500"/>
          </a:xfrm>
          <a:prstGeom prst="rect">
            <a:avLst/>
          </a:prstGeom>
        </p:spPr>
      </p:pic>
      <p:pic>
        <p:nvPicPr>
          <p:cNvPr id="11" name="图片 10" descr="12235709862.bmp"/>
          <p:cNvPicPr>
            <a:picLocks noChangeAspect="1"/>
          </p:cNvPicPr>
          <p:nvPr/>
        </p:nvPicPr>
        <p:blipFill>
          <a:blip r:embed="rId5"/>
          <a:stretch>
            <a:fillRect/>
          </a:stretch>
        </p:blipFill>
        <p:spPr>
          <a:xfrm>
            <a:off x="4495800" y="3429000"/>
            <a:ext cx="3333750" cy="2914650"/>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3657600"/>
            <a:ext cx="3733800" cy="2800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5" presetClass="exit" presetSubtype="10" fill="hold" nodeType="withEffect">
                                  <p:stCondLst>
                                    <p:cond delay="0"/>
                                  </p:stCondLst>
                                  <p:childTnLst>
                                    <p:animEffect transition="out" filter="checkerboard(across)">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22" presetClass="entr" presetSubtype="4"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Future</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zh-CN" dirty="0" smtClean="0"/>
              <a:t>2007</a:t>
            </a:r>
            <a:r>
              <a:rPr lang="zh-CN" altLang="en-US" dirty="0" smtClean="0"/>
              <a:t>年，</a:t>
            </a:r>
            <a:r>
              <a:rPr lang="en-US" altLang="zh-CN" dirty="0" smtClean="0"/>
              <a:t>NIST</a:t>
            </a:r>
            <a:r>
              <a:rPr lang="zh-CN" altLang="en-US" dirty="0" smtClean="0"/>
              <a:t>提出“</a:t>
            </a:r>
            <a:r>
              <a:rPr lang="en-US" altLang="zh-CN" b="1" dirty="0" smtClean="0">
                <a:solidFill>
                  <a:srgbClr val="FF0000"/>
                </a:solidFill>
              </a:rPr>
              <a:t>SHA-3</a:t>
            </a:r>
            <a:r>
              <a:rPr lang="zh-CN" altLang="en-US" dirty="0" smtClean="0"/>
              <a:t>”项目</a:t>
            </a:r>
            <a:endParaRPr lang="en-US" altLang="zh-CN" dirty="0" smtClean="0"/>
          </a:p>
          <a:p>
            <a:endParaRPr lang="en-US" altLang="zh-CN" dirty="0" smtClean="0"/>
          </a:p>
          <a:p>
            <a:r>
              <a:rPr lang="en-US" altLang="zh-CN" dirty="0" smtClean="0"/>
              <a:t>2008.10.31: </a:t>
            </a:r>
            <a:r>
              <a:rPr lang="en-US" altLang="zh-CN" b="1" dirty="0" smtClean="0">
                <a:solidFill>
                  <a:srgbClr val="FF0000"/>
                </a:solidFill>
              </a:rPr>
              <a:t>64</a:t>
            </a:r>
            <a:r>
              <a:rPr lang="zh-CN" altLang="en-US" dirty="0" smtClean="0"/>
              <a:t>个提交方案</a:t>
            </a:r>
            <a:r>
              <a:rPr lang="en-US" altLang="zh-CN" dirty="0" smtClean="0">
                <a:sym typeface="Wingdings" pitchFamily="2" charset="2"/>
              </a:rPr>
              <a:t></a:t>
            </a:r>
            <a:r>
              <a:rPr lang="en-US" altLang="zh-CN" b="1" dirty="0">
                <a:solidFill>
                  <a:srgbClr val="FF0000"/>
                </a:solidFill>
                <a:sym typeface="Wingdings" pitchFamily="2" charset="2"/>
              </a:rPr>
              <a:t>51</a:t>
            </a:r>
            <a:r>
              <a:rPr lang="zh-CN" altLang="en-US" dirty="0" smtClean="0">
                <a:sym typeface="Wingdings" pitchFamily="2" charset="2"/>
              </a:rPr>
              <a:t>个第一轮候选方案</a:t>
            </a:r>
            <a:endParaRPr lang="en-US" altLang="zh-CN" dirty="0" smtClean="0">
              <a:sym typeface="Wingdings" pitchFamily="2" charset="2"/>
            </a:endParaRPr>
          </a:p>
          <a:p>
            <a:endParaRPr lang="en-US" altLang="zh-CN" dirty="0" smtClean="0">
              <a:sym typeface="Wingdings" pitchFamily="2" charset="2"/>
            </a:endParaRPr>
          </a:p>
          <a:p>
            <a:r>
              <a:rPr lang="en-US" altLang="zh-CN" dirty="0" smtClean="0">
                <a:sym typeface="Wingdings" pitchFamily="2" charset="2"/>
              </a:rPr>
              <a:t>2009.7.24:</a:t>
            </a:r>
            <a:r>
              <a:rPr lang="en-US" altLang="zh-CN" b="1" dirty="0">
                <a:solidFill>
                  <a:srgbClr val="FF0000"/>
                </a:solidFill>
                <a:sym typeface="Wingdings" pitchFamily="2" charset="2"/>
              </a:rPr>
              <a:t>14</a:t>
            </a:r>
            <a:r>
              <a:rPr lang="zh-CN" altLang="en-US" dirty="0" smtClean="0">
                <a:sym typeface="Wingdings" pitchFamily="2" charset="2"/>
              </a:rPr>
              <a:t>个第二轮候选方案</a:t>
            </a:r>
            <a:endParaRPr lang="en-US" altLang="zh-CN" dirty="0" smtClean="0">
              <a:sym typeface="Wingdings" pitchFamily="2" charset="2"/>
            </a:endParaRPr>
          </a:p>
          <a:p>
            <a:endParaRPr lang="en-US" altLang="zh-CN" dirty="0" smtClean="0">
              <a:sym typeface="Wingdings" pitchFamily="2" charset="2"/>
            </a:endParaRPr>
          </a:p>
          <a:p>
            <a:r>
              <a:rPr lang="en-US" altLang="zh-CN" dirty="0" smtClean="0">
                <a:sym typeface="Wingdings" pitchFamily="2" charset="2"/>
              </a:rPr>
              <a:t>2010.12.9</a:t>
            </a:r>
            <a:r>
              <a:rPr lang="zh-CN" altLang="en-US" dirty="0" smtClean="0">
                <a:sym typeface="Wingdings" pitchFamily="2" charset="2"/>
              </a:rPr>
              <a:t>：</a:t>
            </a:r>
            <a:r>
              <a:rPr lang="en-US" altLang="zh-CN" dirty="0"/>
              <a:t>five SHA-3 </a:t>
            </a:r>
            <a:r>
              <a:rPr lang="en-US" altLang="zh-CN" dirty="0" smtClean="0"/>
              <a:t>finalists</a:t>
            </a:r>
          </a:p>
          <a:p>
            <a:pPr marL="0" indent="0">
              <a:buNone/>
            </a:pPr>
            <a:r>
              <a:rPr lang="en-US" altLang="zh-CN" dirty="0"/>
              <a:t> </a:t>
            </a:r>
            <a:r>
              <a:rPr lang="en-US" altLang="zh-CN" dirty="0" smtClean="0"/>
              <a:t>   </a:t>
            </a:r>
            <a:r>
              <a:rPr lang="en-US" altLang="zh-CN" b="1" dirty="0">
                <a:solidFill>
                  <a:srgbClr val="FF0000"/>
                </a:solidFill>
                <a:latin typeface="Comic Sans MS" pitchFamily="66" charset="0"/>
              </a:rPr>
              <a:t>BLAKE, </a:t>
            </a:r>
            <a:r>
              <a:rPr lang="en-US" altLang="zh-CN" b="1" dirty="0" err="1">
                <a:solidFill>
                  <a:srgbClr val="FF0000"/>
                </a:solidFill>
                <a:latin typeface="Comic Sans MS" pitchFamily="66" charset="0"/>
              </a:rPr>
              <a:t>Grøstl</a:t>
            </a:r>
            <a:r>
              <a:rPr lang="en-US" altLang="zh-CN" b="1" dirty="0">
                <a:solidFill>
                  <a:srgbClr val="FF0000"/>
                </a:solidFill>
                <a:latin typeface="Comic Sans MS" pitchFamily="66" charset="0"/>
              </a:rPr>
              <a:t>, JH, </a:t>
            </a:r>
            <a:r>
              <a:rPr lang="en-US" altLang="zh-CN" b="1" dirty="0" err="1">
                <a:solidFill>
                  <a:srgbClr val="FF0000"/>
                </a:solidFill>
                <a:latin typeface="Comic Sans MS" pitchFamily="66" charset="0"/>
              </a:rPr>
              <a:t>Keccak</a:t>
            </a:r>
            <a:r>
              <a:rPr lang="en-US" altLang="zh-CN" b="1" dirty="0">
                <a:solidFill>
                  <a:srgbClr val="FF0000"/>
                </a:solidFill>
                <a:latin typeface="Comic Sans MS" pitchFamily="66" charset="0"/>
              </a:rPr>
              <a:t>,</a:t>
            </a:r>
            <a:r>
              <a:rPr lang="en-US" altLang="zh-CN" dirty="0">
                <a:solidFill>
                  <a:srgbClr val="FF0000"/>
                </a:solidFill>
                <a:latin typeface="Comic Sans MS" pitchFamily="66" charset="0"/>
              </a:rPr>
              <a:t> </a:t>
            </a:r>
            <a:r>
              <a:rPr lang="en-US" altLang="zh-CN" dirty="0" smtClean="0">
                <a:solidFill>
                  <a:srgbClr val="FF0000"/>
                </a:solidFill>
                <a:latin typeface="Comic Sans MS" pitchFamily="66" charset="0"/>
              </a:rPr>
              <a:t> </a:t>
            </a:r>
            <a:r>
              <a:rPr lang="en-US" altLang="zh-CN" b="1" dirty="0">
                <a:solidFill>
                  <a:srgbClr val="FF0000"/>
                </a:solidFill>
                <a:latin typeface="Comic Sans MS" pitchFamily="66" charset="0"/>
              </a:rPr>
              <a:t>Skein</a:t>
            </a:r>
            <a:r>
              <a:rPr lang="en-US" altLang="zh-CN" dirty="0">
                <a:solidFill>
                  <a:srgbClr val="FF0000"/>
                </a:solidFill>
                <a:latin typeface="Comic Sans MS" pitchFamily="66" charset="0"/>
              </a:rPr>
              <a:t> </a:t>
            </a:r>
            <a:endParaRPr lang="zh-CN" altLang="en-US" dirty="0">
              <a:solidFill>
                <a:srgbClr val="FF0000"/>
              </a:solidFill>
              <a:latin typeface="Comic Sans MS" pitchFamily="66" charset="0"/>
            </a:endParaRPr>
          </a:p>
        </p:txBody>
      </p:sp>
      <p:sp>
        <p:nvSpPr>
          <p:cNvPr id="4" name="日期占位符 3"/>
          <p:cNvSpPr>
            <a:spLocks noGrp="1"/>
          </p:cNvSpPr>
          <p:nvPr>
            <p:ph type="dt" sz="half" idx="10"/>
          </p:nvPr>
        </p:nvSpPr>
        <p:spPr/>
        <p:txBody>
          <a:bodyPr/>
          <a:lstStyle/>
          <a:p>
            <a:fld id="{9FD8D9DC-91FD-439B-9C26-C153801B569C}"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61</a:t>
            </a:fld>
            <a:endParaRPr lang="en-US" altLang="zh-CN"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14734"/>
            <a:ext cx="7581822" cy="5543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连接符 7"/>
          <p:cNvCxnSpPr/>
          <p:nvPr/>
        </p:nvCxnSpPr>
        <p:spPr bwMode="auto">
          <a:xfrm>
            <a:off x="4191000" y="3733800"/>
            <a:ext cx="7620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76756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5234"/>
                                        </p:tgtEl>
                                        <p:attrNameLst>
                                          <p:attrName>style.visibility</p:attrName>
                                        </p:attrNameLst>
                                      </p:cBhvr>
                                      <p:to>
                                        <p:strVal val="visible"/>
                                      </p:to>
                                    </p:set>
                                    <p:animEffect transition="in" filter="barn(inVertical)">
                                      <p:cBhvr>
                                        <p:cTn id="7" dur="500"/>
                                        <p:tgtEl>
                                          <p:spTgt spid="95234"/>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消息认证码</a:t>
            </a:r>
            <a:endParaRPr lang="zh-CN" altLang="en-US" dirty="0"/>
          </a:p>
        </p:txBody>
      </p:sp>
      <p:sp>
        <p:nvSpPr>
          <p:cNvPr id="3" name="内容占位符 2"/>
          <p:cNvSpPr>
            <a:spLocks noGrp="1"/>
          </p:cNvSpPr>
          <p:nvPr>
            <p:ph idx="1"/>
          </p:nvPr>
        </p:nvSpPr>
        <p:spPr/>
        <p:txBody>
          <a:bodyPr/>
          <a:lstStyle/>
          <a:p>
            <a:r>
              <a:rPr lang="zh-CN" altLang="en-US" dirty="0" smtClean="0"/>
              <a:t>消息认证是一个过程，用以验证接收消息的</a:t>
            </a:r>
            <a:r>
              <a:rPr lang="zh-CN" altLang="en-US" b="1" dirty="0" smtClean="0">
                <a:solidFill>
                  <a:srgbClr val="FF0000"/>
                </a:solidFill>
              </a:rPr>
              <a:t>真实性</a:t>
            </a:r>
            <a:r>
              <a:rPr lang="zh-CN" altLang="en-US" dirty="0" smtClean="0"/>
              <a:t>（的确是由它所声称的实体发来的）和</a:t>
            </a:r>
            <a:r>
              <a:rPr lang="zh-CN" altLang="en-US" b="1" dirty="0" smtClean="0">
                <a:solidFill>
                  <a:srgbClr val="FF0000"/>
                </a:solidFill>
              </a:rPr>
              <a:t>完整性</a:t>
            </a:r>
            <a:r>
              <a:rPr lang="zh-CN" altLang="en-US" dirty="0" smtClean="0"/>
              <a:t>（未被篡改、插入、删除），同时还用于验证消息的</a:t>
            </a:r>
            <a:r>
              <a:rPr lang="zh-CN" altLang="en-US" b="1" dirty="0" smtClean="0">
                <a:solidFill>
                  <a:srgbClr val="FF0000"/>
                </a:solidFill>
              </a:rPr>
              <a:t>顺序性和时间性</a:t>
            </a:r>
            <a:r>
              <a:rPr lang="zh-CN" altLang="en-US" dirty="0" smtClean="0"/>
              <a:t>（未被重排、重放、延迟等）</a:t>
            </a:r>
            <a:endParaRPr lang="en-US" altLang="zh-CN" dirty="0" smtClean="0"/>
          </a:p>
          <a:p>
            <a:endParaRPr lang="en-US" altLang="zh-CN" dirty="0" smtClean="0"/>
          </a:p>
          <a:p>
            <a:r>
              <a:rPr lang="zh-CN" altLang="en-US" dirty="0" smtClean="0"/>
              <a:t>大体来说，实现消息认证的手段可以分为两类：</a:t>
            </a:r>
            <a:endParaRPr lang="en-US" altLang="zh-CN" dirty="0" smtClean="0"/>
          </a:p>
          <a:p>
            <a:pPr lvl="1"/>
            <a:r>
              <a:rPr lang="zh-CN" altLang="en-US" b="1" dirty="0" smtClean="0">
                <a:solidFill>
                  <a:srgbClr val="FF00FF"/>
                </a:solidFill>
              </a:rPr>
              <a:t>基于加密技术的消息认证</a:t>
            </a:r>
            <a:endParaRPr lang="en-US" altLang="zh-CN" b="1" dirty="0" smtClean="0">
              <a:solidFill>
                <a:srgbClr val="FF00FF"/>
              </a:solidFill>
            </a:endParaRPr>
          </a:p>
          <a:p>
            <a:pPr lvl="1"/>
            <a:r>
              <a:rPr lang="zh-CN" altLang="en-US" b="1" dirty="0" smtClean="0">
                <a:solidFill>
                  <a:srgbClr val="FF00FF"/>
                </a:solidFill>
              </a:rPr>
              <a:t>基于散列函数的消息认证</a:t>
            </a:r>
            <a:endParaRPr lang="zh-CN" altLang="en-US" b="1" dirty="0">
              <a:solidFill>
                <a:srgbClr val="FF00FF"/>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62</a:t>
            </a:fld>
            <a:endParaRPr lang="en-US" altLang="zh-CN" dirty="0"/>
          </a:p>
        </p:txBody>
      </p:sp>
    </p:spTree>
    <p:extLst>
      <p:ext uri="{BB962C8B-B14F-4D97-AF65-F5344CB8AC3E}">
        <p14:creationId xmlns:p14="http://schemas.microsoft.com/office/powerpoint/2010/main" val="28818341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smtClean="0">
                <a:solidFill>
                  <a:srgbClr val="FF00FF"/>
                </a:solidFill>
              </a:rPr>
              <a:t>基于加密技术的消息认证</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800600"/>
              </a:xfrm>
            </p:spPr>
            <p:txBody>
              <a:bodyPr/>
              <a:lstStyle/>
              <a:p>
                <a:r>
                  <a:rPr lang="zh-CN" altLang="en-US" dirty="0" smtClean="0">
                    <a:solidFill>
                      <a:srgbClr val="990000"/>
                    </a:solidFill>
                    <a:latin typeface="Tahoma" pitchFamily="34" charset="0"/>
                  </a:rPr>
                  <a:t>利用对称加密体制实现消息认证</a:t>
                </a:r>
                <a:endParaRPr lang="en-US" altLang="zh-CN" dirty="0" smtClean="0">
                  <a:solidFill>
                    <a:srgbClr val="990000"/>
                  </a:solidFill>
                  <a:latin typeface="Tahoma" pitchFamily="34" charset="0"/>
                </a:endParaRPr>
              </a:p>
              <a:p>
                <a:pPr lvl="1"/>
                <a:r>
                  <a:rPr lang="zh-CN" altLang="en-US" dirty="0" smtClean="0">
                    <a:latin typeface="Tahoma" pitchFamily="34" charset="0"/>
                  </a:rPr>
                  <a:t>发送方</a:t>
                </a:r>
                <a:r>
                  <a:rPr lang="en-US" altLang="zh-CN" dirty="0" smtClean="0">
                    <a:latin typeface="Tahoma" pitchFamily="34" charset="0"/>
                  </a:rPr>
                  <a:t>A</a:t>
                </a:r>
                <a:r>
                  <a:rPr lang="zh-CN" altLang="en-US" dirty="0" smtClean="0">
                    <a:latin typeface="Tahoma" pitchFamily="34" charset="0"/>
                  </a:rPr>
                  <a:t>和接收方</a:t>
                </a:r>
                <a:r>
                  <a:rPr lang="en-US" altLang="zh-CN" dirty="0" smtClean="0">
                    <a:latin typeface="Tahoma" pitchFamily="34" charset="0"/>
                  </a:rPr>
                  <a:t>B</a:t>
                </a:r>
                <a:r>
                  <a:rPr lang="zh-CN" altLang="en-US" dirty="0" smtClean="0">
                    <a:latin typeface="Tahoma" pitchFamily="34" charset="0"/>
                  </a:rPr>
                  <a:t>共享密钥</a:t>
                </a:r>
                <a14:m>
                  <m:oMath xmlns:m="http://schemas.openxmlformats.org/officeDocument/2006/math">
                    <m:r>
                      <a:rPr lang="en-US" altLang="zh-CN" i="1" dirty="0" smtClean="0">
                        <a:latin typeface="Cambria Math"/>
                      </a:rPr>
                      <m:t>𝑘</m:t>
                    </m:r>
                  </m:oMath>
                </a14:m>
                <a:r>
                  <a:rPr lang="zh-CN" altLang="en-US" dirty="0" smtClean="0">
                    <a:latin typeface="Tahoma" pitchFamily="34" charset="0"/>
                  </a:rPr>
                  <a:t>。</a:t>
                </a:r>
                <a:r>
                  <a:rPr lang="en-US" altLang="zh-CN" dirty="0" smtClean="0">
                    <a:latin typeface="Tahoma" pitchFamily="34" charset="0"/>
                  </a:rPr>
                  <a:t>A</a:t>
                </a:r>
                <a:r>
                  <a:rPr lang="zh-CN" altLang="en-US" dirty="0" smtClean="0">
                    <a:latin typeface="Tahoma" pitchFamily="34" charset="0"/>
                  </a:rPr>
                  <a:t>用密钥</a:t>
                </a:r>
                <a14:m>
                  <m:oMath xmlns:m="http://schemas.openxmlformats.org/officeDocument/2006/math">
                    <m:r>
                      <a:rPr lang="en-US" altLang="zh-CN" i="1" dirty="0" smtClean="0">
                        <a:latin typeface="Cambria Math"/>
                      </a:rPr>
                      <m:t>𝑘</m:t>
                    </m:r>
                  </m:oMath>
                </a14:m>
                <a:r>
                  <a:rPr lang="zh-CN" altLang="en-US" dirty="0" smtClean="0">
                    <a:latin typeface="Tahoma" pitchFamily="34" charset="0"/>
                  </a:rPr>
                  <a:t>对消息</a:t>
                </a:r>
                <a14:m>
                  <m:oMath xmlns:m="http://schemas.openxmlformats.org/officeDocument/2006/math">
                    <m:r>
                      <a:rPr lang="en-US" altLang="zh-CN" i="1" dirty="0" smtClean="0">
                        <a:latin typeface="Cambria Math"/>
                      </a:rPr>
                      <m:t>𝑀</m:t>
                    </m:r>
                  </m:oMath>
                </a14:m>
                <a:r>
                  <a:rPr lang="zh-CN" altLang="en-US" dirty="0" smtClean="0">
                    <a:latin typeface="Tahoma" pitchFamily="34" charset="0"/>
                  </a:rPr>
                  <a:t>加密后，将消息</a:t>
                </a:r>
                <a14:m>
                  <m:oMath xmlns:m="http://schemas.openxmlformats.org/officeDocument/2006/math">
                    <m:r>
                      <a:rPr lang="en-US" altLang="zh-CN" i="1" dirty="0" smtClean="0">
                        <a:latin typeface="Cambria Math"/>
                      </a:rPr>
                      <m:t>𝑀</m:t>
                    </m:r>
                  </m:oMath>
                </a14:m>
                <a:r>
                  <a:rPr lang="zh-CN" altLang="en-US" dirty="0" smtClean="0">
                    <a:latin typeface="Tahoma" pitchFamily="34" charset="0"/>
                  </a:rPr>
                  <a:t>和密文通过公开信道传送给</a:t>
                </a:r>
                <a:r>
                  <a:rPr lang="en-US" altLang="zh-CN" dirty="0" smtClean="0">
                    <a:latin typeface="Tahoma" pitchFamily="34" charset="0"/>
                  </a:rPr>
                  <a:t>B</a:t>
                </a:r>
                <a:r>
                  <a:rPr lang="zh-CN" altLang="en-US" dirty="0" smtClean="0">
                    <a:latin typeface="Tahoma" pitchFamily="34" charset="0"/>
                  </a:rPr>
                  <a:t>。</a:t>
                </a:r>
                <a:r>
                  <a:rPr lang="en-US" altLang="zh-CN" dirty="0" smtClean="0">
                    <a:latin typeface="Tahoma" pitchFamily="34" charset="0"/>
                  </a:rPr>
                  <a:t>B</a:t>
                </a:r>
                <a:r>
                  <a:rPr lang="zh-CN" altLang="en-US" dirty="0" smtClean="0">
                    <a:latin typeface="Tahoma" pitchFamily="34" charset="0"/>
                  </a:rPr>
                  <a:t>接收到密文消息之后，通过是否能用密钥</a:t>
                </a:r>
                <a14:m>
                  <m:oMath xmlns:m="http://schemas.openxmlformats.org/officeDocument/2006/math">
                    <m:r>
                      <a:rPr lang="en-US" altLang="zh-CN" i="1" dirty="0" smtClean="0">
                        <a:latin typeface="Cambria Math"/>
                      </a:rPr>
                      <m:t>𝑘</m:t>
                    </m:r>
                  </m:oMath>
                </a14:m>
                <a:r>
                  <a:rPr lang="zh-CN" altLang="en-US" dirty="0" smtClean="0">
                    <a:latin typeface="Tahoma" pitchFamily="34" charset="0"/>
                  </a:rPr>
                  <a:t>将其恢复成相应明文，来判断消息是否来自</a:t>
                </a:r>
                <a:r>
                  <a:rPr lang="en-US" altLang="zh-CN" dirty="0" smtClean="0">
                    <a:latin typeface="Tahoma" pitchFamily="34" charset="0"/>
                  </a:rPr>
                  <a:t>A</a:t>
                </a:r>
                <a:r>
                  <a:rPr lang="zh-CN" altLang="en-US" dirty="0" smtClean="0">
                    <a:latin typeface="Tahoma" pitchFamily="34" charset="0"/>
                  </a:rPr>
                  <a:t>，信息是否完整</a:t>
                </a:r>
                <a:endParaRPr lang="en-US" altLang="zh-CN" dirty="0" smtClean="0">
                  <a:latin typeface="Tahoma" pitchFamily="34" charset="0"/>
                </a:endParaRPr>
              </a:p>
              <a:p>
                <a:pPr lvl="1"/>
                <a:endParaRPr lang="en-US" altLang="zh-CN" dirty="0" smtClean="0">
                  <a:latin typeface="Tahoma" pitchFamily="34" charset="0"/>
                </a:endParaRPr>
              </a:p>
              <a:p>
                <a:pPr lvl="1"/>
                <a:endParaRPr lang="en-US" altLang="zh-CN" dirty="0" smtClean="0">
                  <a:latin typeface="Tahoma" pitchFamily="34" charset="0"/>
                </a:endParaRPr>
              </a:p>
              <a:p>
                <a:r>
                  <a:rPr lang="zh-CN" altLang="en-US" dirty="0" smtClean="0">
                    <a:latin typeface="Tahoma" pitchFamily="34" charset="0"/>
                  </a:rPr>
                  <a:t>该方法的特点是：</a:t>
                </a:r>
              </a:p>
              <a:p>
                <a:pPr lvl="1">
                  <a:spcBef>
                    <a:spcPct val="0"/>
                  </a:spcBef>
                  <a:buFontTx/>
                  <a:buNone/>
                </a:pPr>
                <a:r>
                  <a:rPr lang="en-US" altLang="zh-CN" dirty="0" smtClean="0">
                    <a:latin typeface="Tahoma" pitchFamily="34" charset="0"/>
                  </a:rPr>
                  <a:t>  </a:t>
                </a:r>
                <a:r>
                  <a:rPr lang="en-US" altLang="zh-CN" dirty="0" smtClean="0">
                    <a:solidFill>
                      <a:srgbClr val="FF00FF"/>
                    </a:solidFill>
                    <a:latin typeface="Tahoma" pitchFamily="34" charset="0"/>
                  </a:rPr>
                  <a:t>1</a:t>
                </a:r>
                <a:r>
                  <a:rPr lang="zh-CN" altLang="en-US" dirty="0" smtClean="0">
                    <a:solidFill>
                      <a:srgbClr val="FF00FF"/>
                    </a:solidFill>
                    <a:latin typeface="Tahoma" pitchFamily="34" charset="0"/>
                  </a:rPr>
                  <a:t>）提供认证</a:t>
                </a:r>
                <a:r>
                  <a:rPr lang="en-US" altLang="zh-CN" dirty="0" smtClean="0">
                    <a:solidFill>
                      <a:srgbClr val="FF00FF"/>
                    </a:solidFill>
                    <a:latin typeface="Tahoma" pitchFamily="34" charset="0"/>
                  </a:rPr>
                  <a:t>：</a:t>
                </a:r>
                <a:r>
                  <a:rPr lang="zh-CN" altLang="en-US" dirty="0" smtClean="0">
                    <a:latin typeface="Tahoma" pitchFamily="34" charset="0"/>
                  </a:rPr>
                  <a:t>只有</a:t>
                </a:r>
                <a:r>
                  <a:rPr lang="en-US" altLang="zh-CN" dirty="0" smtClean="0">
                    <a:latin typeface="Tahoma" pitchFamily="34" charset="0"/>
                  </a:rPr>
                  <a:t>A</a:t>
                </a:r>
                <a:r>
                  <a:rPr lang="zh-CN" altLang="en-US" dirty="0" smtClean="0">
                    <a:latin typeface="Tahoma" pitchFamily="34" charset="0"/>
                  </a:rPr>
                  <a:t>和</a:t>
                </a:r>
                <a:r>
                  <a:rPr lang="en-US" altLang="zh-CN" dirty="0" smtClean="0">
                    <a:latin typeface="Tahoma" pitchFamily="34" charset="0"/>
                  </a:rPr>
                  <a:t>B</a:t>
                </a:r>
                <a:r>
                  <a:rPr lang="zh-CN" altLang="en-US" dirty="0" smtClean="0">
                    <a:latin typeface="Tahoma" pitchFamily="34" charset="0"/>
                  </a:rPr>
                  <a:t>知道密钥</a:t>
                </a:r>
                <a14:m>
                  <m:oMath xmlns:m="http://schemas.openxmlformats.org/officeDocument/2006/math">
                    <m:r>
                      <a:rPr lang="en-US" altLang="zh-CN" i="1" dirty="0" smtClean="0">
                        <a:latin typeface="Cambria Math"/>
                      </a:rPr>
                      <m:t>𝑘</m:t>
                    </m:r>
                  </m:oMath>
                </a14:m>
                <a:r>
                  <a:rPr lang="en-US" altLang="zh-CN" i="1" dirty="0" smtClean="0">
                    <a:latin typeface="Tahoma" pitchFamily="34" charset="0"/>
                  </a:rPr>
                  <a:t>，</a:t>
                </a:r>
                <a:r>
                  <a:rPr lang="zh-CN" altLang="en-US" dirty="0" smtClean="0">
                    <a:latin typeface="Tahoma" pitchFamily="34" charset="0"/>
                  </a:rPr>
                  <a:t>只能发自</a:t>
                </a:r>
                <a:r>
                  <a:rPr lang="en-US" altLang="zh-CN" dirty="0" smtClean="0">
                    <a:latin typeface="Tahoma" pitchFamily="34" charset="0"/>
                  </a:rPr>
                  <a:t>A</a:t>
                </a:r>
                <a:r>
                  <a:rPr lang="zh-CN" altLang="en-US" dirty="0" smtClean="0">
                    <a:latin typeface="Tahoma" pitchFamily="34" charset="0"/>
                  </a:rPr>
                  <a:t>，传输中未被改变；</a:t>
                </a:r>
              </a:p>
              <a:p>
                <a:pPr lvl="1">
                  <a:spcBef>
                    <a:spcPct val="0"/>
                  </a:spcBef>
                  <a:buFontTx/>
                  <a:buNone/>
                </a:pPr>
                <a:r>
                  <a:rPr lang="en-US" altLang="zh-CN" dirty="0" smtClean="0">
                    <a:latin typeface="Tahoma" pitchFamily="34" charset="0"/>
                  </a:rPr>
                  <a:t>  </a:t>
                </a:r>
                <a:r>
                  <a:rPr lang="en-US" altLang="zh-CN" dirty="0" smtClean="0">
                    <a:solidFill>
                      <a:srgbClr val="FF00FF"/>
                    </a:solidFill>
                    <a:latin typeface="Tahoma" pitchFamily="34" charset="0"/>
                  </a:rPr>
                  <a:t>2</a:t>
                </a:r>
                <a:r>
                  <a:rPr lang="zh-CN" altLang="en-US" dirty="0" smtClean="0">
                    <a:solidFill>
                      <a:srgbClr val="FF00FF"/>
                    </a:solidFill>
                    <a:latin typeface="Tahoma" pitchFamily="34" charset="0"/>
                  </a:rPr>
                  <a:t>）不能提供数字签名：</a:t>
                </a:r>
                <a:r>
                  <a:rPr lang="zh-CN" altLang="en-US" dirty="0" smtClean="0">
                    <a:latin typeface="Tahoma" pitchFamily="34" charset="0"/>
                  </a:rPr>
                  <a:t>接收方可以伪造消息，发送方可以抵赖消息的发送</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3"/>
                <a:stretch>
                  <a:fillRect l="-1259" t="-1523" r="-593" b="-469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63</a:t>
            </a:fld>
            <a:endParaRPr lang="en-US" altLang="zh-CN" dirty="0"/>
          </a:p>
        </p:txBody>
      </p:sp>
      <p:graphicFrame>
        <p:nvGraphicFramePr>
          <p:cNvPr id="3074" name="Object 2"/>
          <p:cNvGraphicFramePr>
            <a:graphicFrameLocks noChangeAspect="1"/>
          </p:cNvGraphicFramePr>
          <p:nvPr/>
        </p:nvGraphicFramePr>
        <p:xfrm>
          <a:off x="3962400" y="3581400"/>
          <a:ext cx="3733800" cy="1354160"/>
        </p:xfrm>
        <a:graphic>
          <a:graphicData uri="http://schemas.openxmlformats.org/presentationml/2006/ole">
            <mc:AlternateContent xmlns:mc="http://schemas.openxmlformats.org/markup-compatibility/2006">
              <mc:Choice xmlns:v="urn:schemas-microsoft-com:vml" Requires="v">
                <p:oleObj spid="_x0000_s94284" name="Visio" r:id="rId4" imgW="4243730" imgH="1538021" progId="Visio.Drawing.11">
                  <p:embed/>
                </p:oleObj>
              </mc:Choice>
              <mc:Fallback>
                <p:oleObj name="Visio" r:id="rId4" imgW="4243730" imgH="1538021"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581400"/>
                        <a:ext cx="3733800" cy="135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smtClean="0">
                <a:solidFill>
                  <a:srgbClr val="FF00FF"/>
                </a:solidFill>
              </a:rPr>
              <a:t>基于散列函数的消息认证</a:t>
            </a:r>
            <a:endParaRPr lang="zh-CN" altLang="en-US" dirty="0">
              <a:solidFill>
                <a:srgbClr val="FF00FF"/>
              </a:solidFill>
            </a:endParaRPr>
          </a:p>
        </p:txBody>
      </p:sp>
      <p:sp>
        <p:nvSpPr>
          <p:cNvPr id="3" name="内容占位符 2"/>
          <p:cNvSpPr>
            <a:spLocks noGrp="1"/>
          </p:cNvSpPr>
          <p:nvPr>
            <p:ph idx="1"/>
          </p:nvPr>
        </p:nvSpPr>
        <p:spPr/>
        <p:txBody>
          <a:bodyPr/>
          <a:lstStyle/>
          <a:p>
            <a:r>
              <a:rPr lang="zh-CN" altLang="en-US" b="1" dirty="0" smtClean="0">
                <a:solidFill>
                  <a:srgbClr val="FF00FF"/>
                </a:solidFill>
                <a:latin typeface="Tahoma" pitchFamily="34" charset="0"/>
              </a:rPr>
              <a:t>消息认证码</a:t>
            </a:r>
            <a:r>
              <a:rPr lang="en-US" altLang="zh-CN" b="1" dirty="0" smtClean="0">
                <a:solidFill>
                  <a:srgbClr val="FF00FF"/>
                </a:solidFill>
                <a:latin typeface="Tahoma" pitchFamily="34" charset="0"/>
              </a:rPr>
              <a:t>(MAC</a:t>
            </a:r>
            <a:r>
              <a:rPr lang="zh-CN" altLang="en-US" b="1" dirty="0" smtClean="0">
                <a:solidFill>
                  <a:srgbClr val="FF00FF"/>
                </a:solidFill>
                <a:latin typeface="Tahoma" pitchFamily="34" charset="0"/>
              </a:rPr>
              <a:t>，</a:t>
            </a:r>
            <a:r>
              <a:rPr lang="en-US" altLang="zh-CN" b="1" dirty="0" smtClean="0">
                <a:solidFill>
                  <a:srgbClr val="FF00FF"/>
                </a:solidFill>
                <a:latin typeface="Tahoma" pitchFamily="34" charset="0"/>
              </a:rPr>
              <a:t>Message Authentication Code)</a:t>
            </a:r>
            <a:r>
              <a:rPr lang="zh-CN" altLang="en-US" b="1" dirty="0" smtClean="0">
                <a:solidFill>
                  <a:srgbClr val="FF00FF"/>
                </a:solidFill>
                <a:latin typeface="Tahoma" pitchFamily="34" charset="0"/>
              </a:rPr>
              <a:t>或报文认证码</a:t>
            </a:r>
            <a:r>
              <a:rPr lang="zh-CN" altLang="en-US" dirty="0" smtClean="0">
                <a:latin typeface="Tahoma" pitchFamily="34" charset="0"/>
              </a:rPr>
              <a:t>，是用于提供数据源认证和数据完整性的密码校验值</a:t>
            </a:r>
            <a:endParaRPr lang="en-US" altLang="zh-CN" dirty="0" smtClean="0">
              <a:latin typeface="Tahoma" pitchFamily="34" charset="0"/>
            </a:endParaRPr>
          </a:p>
          <a:p>
            <a:endParaRPr lang="zh-CN" altLang="en-US" dirty="0" smtClean="0">
              <a:latin typeface="Tahoma" pitchFamily="34" charset="0"/>
            </a:endParaRPr>
          </a:p>
          <a:p>
            <a:r>
              <a:rPr lang="en-US" altLang="zh-CN" dirty="0" smtClean="0">
                <a:latin typeface="Tahoma" pitchFamily="34" charset="0"/>
              </a:rPr>
              <a:t>MAC</a:t>
            </a:r>
            <a:r>
              <a:rPr lang="zh-CN" altLang="en-US" dirty="0" smtClean="0">
                <a:latin typeface="Tahoma" pitchFamily="34" charset="0"/>
              </a:rPr>
              <a:t>是指消息被一密钥控制的公开函数作用后产生的、用作认证的、固定长度的数值，也称为</a:t>
            </a:r>
            <a:r>
              <a:rPr lang="zh-CN" altLang="en-US" b="1" dirty="0" smtClean="0">
                <a:solidFill>
                  <a:srgbClr val="FF0000"/>
                </a:solidFill>
                <a:latin typeface="Tahoma" pitchFamily="34" charset="0"/>
              </a:rPr>
              <a:t>密码校验和</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64</a:t>
            </a:fld>
            <a:endParaRPr lang="en-US" altLang="zh-CN"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600200"/>
                <a:ext cx="8229600" cy="4724400"/>
              </a:xfrm>
            </p:spPr>
            <p:txBody>
              <a:bodyPr/>
              <a:lstStyle/>
              <a:p>
                <a:r>
                  <a:rPr lang="zh-CN" altLang="en-US" dirty="0" smtClean="0">
                    <a:latin typeface="Tahoma" pitchFamily="34" charset="0"/>
                  </a:rPr>
                  <a:t>一个</a:t>
                </a:r>
                <a:r>
                  <a:rPr lang="en-US" altLang="zh-CN" dirty="0" smtClean="0">
                    <a:latin typeface="Tahoma" pitchFamily="34" charset="0"/>
                  </a:rPr>
                  <a:t>MAC</a:t>
                </a:r>
                <a:r>
                  <a:rPr lang="zh-CN" altLang="en-US" dirty="0" smtClean="0">
                    <a:latin typeface="Tahoma" pitchFamily="34" charset="0"/>
                  </a:rPr>
                  <a:t>算法是由一个密钥</a:t>
                </a:r>
                <a14:m>
                  <m:oMath xmlns:m="http://schemas.openxmlformats.org/officeDocument/2006/math">
                    <m:r>
                      <a:rPr lang="en-US" altLang="zh-CN" i="1" dirty="0" smtClean="0">
                        <a:latin typeface="Cambria Math"/>
                      </a:rPr>
                      <m:t>𝑘</m:t>
                    </m:r>
                    <m:r>
                      <a:rPr lang="en-US" altLang="zh-CN" i="1" dirty="0" smtClean="0">
                        <a:latin typeface="Cambria Math"/>
                      </a:rPr>
                      <m:t> </m:t>
                    </m:r>
                  </m:oMath>
                </a14:m>
                <a:r>
                  <a:rPr lang="zh-CN" altLang="en-US" dirty="0" smtClean="0">
                    <a:latin typeface="Tahoma" pitchFamily="34" charset="0"/>
                  </a:rPr>
                  <a:t>和参数化的一簇函数</a:t>
                </a:r>
                <a14:m>
                  <m:oMath xmlns:m="http://schemas.openxmlformats.org/officeDocument/2006/math">
                    <m:r>
                      <a:rPr lang="en-US" altLang="zh-CN" i="1" dirty="0" smtClean="0">
                        <a:latin typeface="Cambria Math"/>
                      </a:rPr>
                      <m:t>𝐶</m:t>
                    </m:r>
                    <m:r>
                      <a:rPr lang="en-US" altLang="zh-CN" i="1" baseline="-25000" dirty="0" smtClean="0">
                        <a:latin typeface="Cambria Math"/>
                      </a:rPr>
                      <m:t>𝑘</m:t>
                    </m:r>
                  </m:oMath>
                </a14:m>
                <a:r>
                  <a:rPr lang="zh-CN" altLang="en-US" dirty="0" smtClean="0">
                    <a:latin typeface="Tahoma" pitchFamily="34" charset="0"/>
                  </a:rPr>
                  <a:t>构成。具有如下特性：</a:t>
                </a:r>
                <a:endParaRPr lang="en-US" altLang="zh-CN" dirty="0" smtClean="0">
                  <a:latin typeface="Tahoma" pitchFamily="34" charset="0"/>
                </a:endParaRPr>
              </a:p>
              <a:p>
                <a:endParaRPr lang="en-US" altLang="zh-CN" sz="1200" dirty="0" smtClean="0">
                  <a:latin typeface="Tahoma" pitchFamily="34" charset="0"/>
                </a:endParaRPr>
              </a:p>
              <a:p>
                <a:pPr lvl="1"/>
                <a:r>
                  <a:rPr lang="zh-CN" altLang="en-US" b="1" dirty="0" smtClean="0">
                    <a:solidFill>
                      <a:srgbClr val="FF00FF"/>
                    </a:solidFill>
                  </a:rPr>
                  <a:t>易计算</a:t>
                </a:r>
                <a:r>
                  <a:rPr lang="zh-CN" altLang="en-US" dirty="0" smtClean="0"/>
                  <a:t>：对于一个已知函数</a:t>
                </a:r>
                <a14:m>
                  <m:oMath xmlns:m="http://schemas.openxmlformats.org/officeDocument/2006/math">
                    <m:r>
                      <a:rPr lang="en-US" altLang="zh-CN" i="1" dirty="0" smtClean="0">
                        <a:latin typeface="Cambria Math"/>
                      </a:rPr>
                      <m:t>𝐶</m:t>
                    </m:r>
                  </m:oMath>
                </a14:m>
                <a:r>
                  <a:rPr lang="en-US" altLang="zh-CN" dirty="0" smtClean="0"/>
                  <a:t>，</a:t>
                </a:r>
                <a:r>
                  <a:rPr lang="zh-CN" altLang="en-US" dirty="0" smtClean="0"/>
                  <a:t>给定一个值</a:t>
                </a:r>
                <a14:m>
                  <m:oMath xmlns:m="http://schemas.openxmlformats.org/officeDocument/2006/math">
                    <m:r>
                      <a:rPr lang="en-US" altLang="zh-CN" i="1" dirty="0" smtClean="0">
                        <a:latin typeface="Cambria Math"/>
                      </a:rPr>
                      <m:t>𝑘</m:t>
                    </m:r>
                  </m:oMath>
                </a14:m>
                <a:r>
                  <a:rPr lang="zh-CN" altLang="en-US" dirty="0" smtClean="0"/>
                  <a:t>和一个输入</a:t>
                </a:r>
                <a14:m>
                  <m:oMath xmlns:m="http://schemas.openxmlformats.org/officeDocument/2006/math">
                    <m:r>
                      <a:rPr lang="en-US" altLang="zh-CN" i="1" dirty="0" smtClean="0">
                        <a:latin typeface="Cambria Math"/>
                      </a:rPr>
                      <m:t>𝑥</m:t>
                    </m:r>
                    <m:r>
                      <a:rPr lang="zh-CN" altLang="en-US" i="1" dirty="0" smtClean="0">
                        <a:latin typeface="Cambria Math"/>
                      </a:rPr>
                      <m:t>，</m:t>
                    </m:r>
                    <m:r>
                      <a:rPr lang="en-US" altLang="zh-CN" i="1" dirty="0" smtClean="0">
                        <a:latin typeface="Cambria Math"/>
                      </a:rPr>
                      <m:t>𝐶</m:t>
                    </m:r>
                    <m:r>
                      <a:rPr lang="en-US" altLang="zh-CN" i="1" baseline="-25000" dirty="0" smtClean="0">
                        <a:latin typeface="Cambria Math"/>
                      </a:rPr>
                      <m:t>𝑘</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a14:m>
                <a:r>
                  <a:rPr lang="zh-CN" altLang="en-US" dirty="0" smtClean="0"/>
                  <a:t>是容易计算的。计算结果称为消息认证码值</a:t>
                </a:r>
                <a:endParaRPr lang="en-US" altLang="zh-CN" dirty="0" smtClean="0"/>
              </a:p>
              <a:p>
                <a:pPr lvl="1"/>
                <a:r>
                  <a:rPr lang="zh-CN" altLang="en-US" b="1" dirty="0" smtClean="0">
                    <a:solidFill>
                      <a:srgbClr val="FF00FF"/>
                    </a:solidFill>
                  </a:rPr>
                  <a:t>压缩</a:t>
                </a:r>
                <a:r>
                  <a:rPr lang="zh-CN" altLang="en-US" dirty="0" smtClean="0"/>
                  <a:t>：</a:t>
                </a:r>
                <a:r>
                  <a:rPr lang="en-US" altLang="zh-CN" i="1" dirty="0" smtClean="0"/>
                  <a:t> </a:t>
                </a:r>
                <a14:m>
                  <m:oMath xmlns:m="http://schemas.openxmlformats.org/officeDocument/2006/math">
                    <m:r>
                      <a:rPr lang="en-US" altLang="zh-CN" i="1" dirty="0" smtClean="0">
                        <a:latin typeface="Cambria Math"/>
                      </a:rPr>
                      <m:t>𝐶</m:t>
                    </m:r>
                    <m:r>
                      <a:rPr lang="en-US" altLang="zh-CN" i="1" baseline="-25000" dirty="0" smtClean="0">
                        <a:latin typeface="Cambria Math"/>
                      </a:rPr>
                      <m:t>𝑘</m:t>
                    </m:r>
                  </m:oMath>
                </a14:m>
                <a:r>
                  <a:rPr lang="zh-CN" altLang="en-US" dirty="0" smtClean="0"/>
                  <a:t>把任意具有有限长度（比特数）的一个输入</a:t>
                </a:r>
                <a14:m>
                  <m:oMath xmlns:m="http://schemas.openxmlformats.org/officeDocument/2006/math">
                    <m:r>
                      <a:rPr lang="en-US" altLang="zh-CN" i="1" dirty="0" smtClean="0">
                        <a:latin typeface="Cambria Math"/>
                      </a:rPr>
                      <m:t>𝑥</m:t>
                    </m:r>
                  </m:oMath>
                </a14:m>
                <a:r>
                  <a:rPr lang="zh-CN" altLang="en-US" dirty="0" smtClean="0"/>
                  <a:t>映射成一个具有固定长度的输出</a:t>
                </a:r>
                <a14:m>
                  <m:oMath xmlns:m="http://schemas.openxmlformats.org/officeDocument/2006/math">
                    <m:r>
                      <a:rPr lang="en-US" altLang="zh-CN" i="1" dirty="0" smtClean="0">
                        <a:latin typeface="Cambria Math"/>
                      </a:rPr>
                      <m:t>𝐶</m:t>
                    </m:r>
                    <m:r>
                      <a:rPr lang="en-US" altLang="zh-CN" i="1" baseline="-25000" dirty="0" smtClean="0">
                        <a:latin typeface="Cambria Math"/>
                      </a:rPr>
                      <m:t>𝑘</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oMath>
                </a14:m>
                <a:endParaRPr lang="en-US" altLang="zh-CN" dirty="0" smtClean="0"/>
              </a:p>
              <a:p>
                <a:pPr lvl="1"/>
                <a:r>
                  <a:rPr lang="zh-CN" altLang="en-US" b="1" dirty="0" smtClean="0">
                    <a:solidFill>
                      <a:srgbClr val="FF00FF"/>
                    </a:solidFill>
                  </a:rPr>
                  <a:t>强抗碰撞性</a:t>
                </a:r>
                <a:r>
                  <a:rPr lang="zh-CN" altLang="en-US" dirty="0" smtClean="0"/>
                  <a:t>：要找到两个不同消息</a:t>
                </a:r>
                <a14:m>
                  <m:oMath xmlns:m="http://schemas.openxmlformats.org/officeDocument/2006/math">
                    <m:r>
                      <a:rPr lang="en-US" altLang="zh-CN" i="1" dirty="0" smtClean="0">
                        <a:latin typeface="Cambria Math"/>
                      </a:rPr>
                      <m:t>𝑥</m:t>
                    </m:r>
                  </m:oMath>
                </a14:m>
                <a:r>
                  <a:rPr lang="zh-CN" altLang="en-US" dirty="0" smtClean="0"/>
                  <a:t>和</a:t>
                </a:r>
                <a14:m>
                  <m:oMath xmlns:m="http://schemas.openxmlformats.org/officeDocument/2006/math">
                    <m:r>
                      <a:rPr lang="en-US" altLang="zh-CN" i="1" dirty="0" smtClean="0">
                        <a:latin typeface="Cambria Math"/>
                      </a:rPr>
                      <m:t>𝑦</m:t>
                    </m:r>
                  </m:oMath>
                </a14:m>
                <a:r>
                  <a:rPr lang="zh-CN" altLang="en-US" dirty="0" smtClean="0"/>
                  <a:t>，使得</a:t>
                </a:r>
                <a14:m>
                  <m:oMath xmlns:m="http://schemas.openxmlformats.org/officeDocument/2006/math">
                    <m:r>
                      <a:rPr lang="en-US" altLang="zh-CN" i="1" dirty="0" smtClean="0">
                        <a:latin typeface="Cambria Math"/>
                      </a:rPr>
                      <m:t>𝐶</m:t>
                    </m:r>
                    <m:r>
                      <a:rPr lang="en-US" altLang="zh-CN" i="1" baseline="-25000" dirty="0" smtClean="0">
                        <a:latin typeface="Cambria Math"/>
                      </a:rPr>
                      <m:t>𝑘</m:t>
                    </m:r>
                    <m:r>
                      <a:rPr lang="en-US" altLang="zh-CN" i="1" dirty="0" smtClean="0">
                        <a:latin typeface="Cambria Math"/>
                      </a:rPr>
                      <m:t>(</m:t>
                    </m:r>
                    <m:r>
                      <a:rPr lang="en-US" altLang="zh-CN" i="1" dirty="0" smtClean="0">
                        <a:latin typeface="Cambria Math"/>
                      </a:rPr>
                      <m:t>𝑥</m:t>
                    </m:r>
                    <m:r>
                      <a:rPr lang="en-US" altLang="zh-CN" i="1" dirty="0" smtClean="0">
                        <a:latin typeface="Cambria Math"/>
                      </a:rPr>
                      <m:t>)=</m:t>
                    </m:r>
                    <m:sSub>
                      <m:sSubPr>
                        <m:ctrlPr>
                          <a:rPr lang="en-US" altLang="zh-CN" i="1" dirty="0" smtClean="0">
                            <a:latin typeface="Cambria Math"/>
                          </a:rPr>
                        </m:ctrlPr>
                      </m:sSubPr>
                      <m:e>
                        <m:r>
                          <a:rPr lang="en-US" altLang="zh-CN" b="0" i="1" dirty="0" smtClean="0">
                            <a:latin typeface="Cambria Math"/>
                          </a:rPr>
                          <m:t>𝐶</m:t>
                        </m:r>
                      </m:e>
                      <m:sub>
                        <m:r>
                          <a:rPr lang="en-US" altLang="zh-CN" b="0" i="1" dirty="0" smtClean="0">
                            <a:latin typeface="Cambria Math"/>
                          </a:rPr>
                          <m:t>𝑘</m:t>
                        </m:r>
                      </m:sub>
                    </m:sSub>
                    <m:r>
                      <a:rPr lang="en-US" altLang="zh-CN" b="0" i="1" dirty="0" smtClean="0">
                        <a:latin typeface="Cambria Math"/>
                      </a:rPr>
                      <m:t>(</m:t>
                    </m:r>
                    <m:r>
                      <a:rPr lang="en-US" altLang="zh-CN" b="0" i="1" dirty="0" smtClean="0">
                        <a:latin typeface="Cambria Math"/>
                      </a:rPr>
                      <m:t>𝑦</m:t>
                    </m:r>
                    <m:r>
                      <a:rPr lang="en-US" altLang="zh-CN" b="0" i="1" dirty="0" smtClean="0">
                        <a:latin typeface="Cambria Math"/>
                      </a:rPr>
                      <m:t>)</m:t>
                    </m:r>
                  </m:oMath>
                </a14:m>
                <a:r>
                  <a:rPr lang="zh-CN" altLang="en-US" dirty="0" smtClean="0"/>
                  <a:t>是计算上不可行的</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a:stretch>
                  <a:fillRect l="-1259" t="-1548" r="-96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65</a:t>
            </a:fld>
            <a:endParaRPr lang="en-US" altLang="zh-CN" dirty="0"/>
          </a:p>
        </p:txBody>
      </p:sp>
      <p:sp>
        <p:nvSpPr>
          <p:cNvPr id="7" name="矩形 6"/>
          <p:cNvSpPr/>
          <p:nvPr/>
        </p:nvSpPr>
        <p:spPr>
          <a:xfrm>
            <a:off x="1371600" y="5562600"/>
            <a:ext cx="5775940" cy="5847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lvl="1"/>
            <a:r>
              <a:rPr lang="en-US" altLang="zh-CN" sz="3200" b="1" dirty="0" smtClean="0">
                <a:solidFill>
                  <a:srgbClr val="FF0000"/>
                </a:solidFill>
                <a:latin typeface="隶书" pitchFamily="49" charset="-122"/>
                <a:ea typeface="隶书" pitchFamily="49" charset="-122"/>
              </a:rPr>
              <a:t>MAC—</a:t>
            </a:r>
            <a:r>
              <a:rPr lang="zh-CN" altLang="en-US" sz="3200" b="1" dirty="0" smtClean="0">
                <a:solidFill>
                  <a:srgbClr val="FF0000"/>
                </a:solidFill>
                <a:latin typeface="隶书" pitchFamily="49" charset="-122"/>
                <a:ea typeface="隶书" pitchFamily="49" charset="-122"/>
              </a:rPr>
              <a:t>“带密钥的</a:t>
            </a:r>
            <a:r>
              <a:rPr lang="en-US" altLang="zh-CN" sz="3200" b="1" dirty="0" smtClean="0">
                <a:solidFill>
                  <a:srgbClr val="FF0000"/>
                </a:solidFill>
                <a:latin typeface="隶书" pitchFamily="49" charset="-122"/>
                <a:ea typeface="隶书" pitchFamily="49" charset="-122"/>
              </a:rPr>
              <a:t>hash</a:t>
            </a:r>
            <a:r>
              <a:rPr lang="zh-CN" altLang="en-US" sz="3200" b="1" dirty="0" smtClean="0">
                <a:solidFill>
                  <a:srgbClr val="FF0000"/>
                </a:solidFill>
                <a:latin typeface="隶书" pitchFamily="49" charset="-122"/>
                <a:ea typeface="隶书" pitchFamily="49" charset="-122"/>
              </a:rPr>
              <a:t>函数”</a:t>
            </a:r>
            <a:endParaRPr lang="zh-CN" altLang="en-US" sz="3200" b="1" dirty="0">
              <a:solidFill>
                <a:srgbClr val="FF0000"/>
              </a:solidFill>
              <a:latin typeface="隶书" pitchFamily="49" charset="-122"/>
              <a:ea typeface="隶书"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MAC</a:t>
            </a:r>
            <a:r>
              <a:rPr lang="zh-CN" altLang="en-US" dirty="0" smtClean="0"/>
              <a:t>是一对多的函数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r>
                  <a:rPr lang="en-US" altLang="zh-CN" sz="2600" b="1" dirty="0" smtClean="0">
                    <a:solidFill>
                      <a:srgbClr val="FF0000"/>
                    </a:solidFill>
                    <a:latin typeface="Courier New" pitchFamily="49" charset="0"/>
                  </a:rPr>
                  <a:t>MAC = C</a:t>
                </a:r>
                <a:r>
                  <a:rPr lang="en-US" altLang="zh-CN" sz="2600" b="1" baseline="-25000" dirty="0" smtClean="0">
                    <a:solidFill>
                      <a:srgbClr val="FF0000"/>
                    </a:solidFill>
                    <a:latin typeface="Courier New" pitchFamily="49" charset="0"/>
                  </a:rPr>
                  <a:t>K</a:t>
                </a:r>
                <a:r>
                  <a:rPr lang="en-US" altLang="zh-CN" sz="2600" b="1" dirty="0" smtClean="0">
                    <a:solidFill>
                      <a:srgbClr val="FF0000"/>
                    </a:solidFill>
                    <a:latin typeface="Courier New" pitchFamily="49" charset="0"/>
                  </a:rPr>
                  <a:t>(M)</a:t>
                </a:r>
              </a:p>
              <a:p>
                <a:pPr>
                  <a:lnSpc>
                    <a:spcPct val="85000"/>
                  </a:lnSpc>
                </a:pPr>
                <a:endParaRPr lang="en-US" altLang="zh-CN" sz="2600" dirty="0" smtClean="0"/>
              </a:p>
              <a:p>
                <a:pPr lvl="1">
                  <a:lnSpc>
                    <a:spcPct val="85000"/>
                  </a:lnSpc>
                </a:pPr>
                <a:r>
                  <a:rPr lang="zh-CN" altLang="en-US" dirty="0" smtClean="0"/>
                  <a:t>若使用</a:t>
                </a:r>
                <a14:m>
                  <m:oMath xmlns:m="http://schemas.openxmlformats.org/officeDocument/2006/math">
                    <m:r>
                      <a:rPr lang="en-US" altLang="zh-CN" i="1" dirty="0" smtClean="0">
                        <a:latin typeface="Cambria Math"/>
                      </a:rPr>
                      <m:t>𝑛</m:t>
                    </m:r>
                  </m:oMath>
                </a14:m>
                <a:r>
                  <a:rPr lang="zh-CN" altLang="en-US" dirty="0" smtClean="0"/>
                  <a:t>位长的</a:t>
                </a:r>
                <a:r>
                  <a:rPr lang="en-US" altLang="zh-CN" dirty="0" smtClean="0"/>
                  <a:t>MAC</a:t>
                </a:r>
                <a:r>
                  <a:rPr lang="zh-CN" altLang="en-US" dirty="0" smtClean="0"/>
                  <a:t>，则有</a:t>
                </a:r>
                <a14:m>
                  <m:oMath xmlns:m="http://schemas.openxmlformats.org/officeDocument/2006/math">
                    <m:r>
                      <a:rPr lang="en-US" altLang="zh-CN" i="1" dirty="0" smtClean="0">
                        <a:latin typeface="Cambria Math"/>
                      </a:rPr>
                      <m:t>2</m:t>
                    </m:r>
                    <m:r>
                      <a:rPr lang="en-US" altLang="zh-CN" i="1" baseline="30000" dirty="0" smtClean="0">
                        <a:latin typeface="Cambria Math"/>
                      </a:rPr>
                      <m:t>𝑛</m:t>
                    </m:r>
                  </m:oMath>
                </a14:m>
                <a:r>
                  <a:rPr lang="zh-CN" altLang="en-US" dirty="0" smtClean="0"/>
                  <a:t>个可能的</a:t>
                </a:r>
                <a:r>
                  <a:rPr lang="en-US" altLang="zh-CN" dirty="0" smtClean="0"/>
                  <a:t>MAC</a:t>
                </a:r>
                <a:r>
                  <a:rPr lang="zh-CN" altLang="en-US" dirty="0" smtClean="0"/>
                  <a:t>，有</a:t>
                </a:r>
                <a14:m>
                  <m:oMath xmlns:m="http://schemas.openxmlformats.org/officeDocument/2006/math">
                    <m:r>
                      <a:rPr lang="en-US" altLang="zh-CN" i="1" dirty="0" smtClean="0">
                        <a:latin typeface="Cambria Math"/>
                      </a:rPr>
                      <m:t>𝑁</m:t>
                    </m:r>
                  </m:oMath>
                </a14:m>
                <a:r>
                  <a:rPr lang="zh-CN" altLang="en-US" dirty="0" smtClean="0"/>
                  <a:t>条可能的消息，</a:t>
                </a:r>
                <a14:m>
                  <m:oMath xmlns:m="http://schemas.openxmlformats.org/officeDocument/2006/math">
                    <m:r>
                      <a:rPr lang="en-US" altLang="zh-CN" i="1" dirty="0" smtClean="0">
                        <a:latin typeface="Cambria Math"/>
                      </a:rPr>
                      <m:t>𝑁</m:t>
                    </m:r>
                    <m:r>
                      <a:rPr lang="en-US" altLang="zh-CN" i="1" dirty="0" smtClean="0">
                        <a:latin typeface="Cambria Math"/>
                      </a:rPr>
                      <m:t>&gt;&gt;2</m:t>
                    </m:r>
                    <m:r>
                      <a:rPr lang="en-US" altLang="zh-CN" i="1" baseline="30000" dirty="0" smtClean="0">
                        <a:latin typeface="Cambria Math"/>
                      </a:rPr>
                      <m:t>𝑛</m:t>
                    </m:r>
                  </m:oMath>
                </a14:m>
                <a:r>
                  <a:rPr lang="zh-CN" altLang="en-US" dirty="0"/>
                  <a:t>。</a:t>
                </a:r>
                <a:r>
                  <a:rPr lang="zh-CN" altLang="en-US" dirty="0" smtClean="0"/>
                  <a:t>若密钥长度为</a:t>
                </a:r>
                <a14:m>
                  <m:oMath xmlns:m="http://schemas.openxmlformats.org/officeDocument/2006/math">
                    <m:r>
                      <a:rPr lang="en-US" altLang="zh-CN" i="1" dirty="0" smtClean="0">
                        <a:latin typeface="Cambria Math"/>
                      </a:rPr>
                      <m:t>𝑘</m:t>
                    </m:r>
                  </m:oMath>
                </a14:m>
                <a:r>
                  <a:rPr lang="zh-CN" altLang="en-US" dirty="0" smtClean="0"/>
                  <a:t>，则有</a:t>
                </a:r>
                <a14:m>
                  <m:oMath xmlns:m="http://schemas.openxmlformats.org/officeDocument/2006/math">
                    <m:r>
                      <a:rPr lang="en-US" altLang="zh-CN" i="1" dirty="0" smtClean="0">
                        <a:latin typeface="Cambria Math"/>
                      </a:rPr>
                      <m:t>2</m:t>
                    </m:r>
                    <m:r>
                      <a:rPr lang="en-US" altLang="zh-CN" i="1" baseline="30000" dirty="0" smtClean="0">
                        <a:latin typeface="Cambria Math"/>
                      </a:rPr>
                      <m:t>𝑘</m:t>
                    </m:r>
                  </m:oMath>
                </a14:m>
                <a:r>
                  <a:rPr lang="zh-CN" altLang="en-US" dirty="0" smtClean="0"/>
                  <a:t>种可能的密钥</a:t>
                </a:r>
              </a:p>
              <a:p>
                <a:pPr>
                  <a:lnSpc>
                    <a:spcPct val="85000"/>
                  </a:lnSpc>
                </a:pPr>
                <a:endParaRPr lang="zh-CN" altLang="en-US" sz="2400" dirty="0" smtClean="0"/>
              </a:p>
              <a:p>
                <a:pPr lvl="1">
                  <a:lnSpc>
                    <a:spcPct val="85000"/>
                  </a:lnSpc>
                </a:pPr>
                <a:r>
                  <a:rPr lang="zh-CN" altLang="en-US" dirty="0" smtClean="0"/>
                  <a:t>如</a:t>
                </a:r>
                <a14:m>
                  <m:oMath xmlns:m="http://schemas.openxmlformats.org/officeDocument/2006/math">
                    <m:r>
                      <a:rPr lang="en-US" altLang="zh-CN" i="1" dirty="0" smtClean="0">
                        <a:latin typeface="Cambria Math"/>
                      </a:rPr>
                      <m:t>𝑁</m:t>
                    </m:r>
                  </m:oMath>
                </a14:m>
                <a:r>
                  <a:rPr lang="zh-CN" altLang="en-US" dirty="0" smtClean="0"/>
                  <a:t>长为</a:t>
                </a:r>
                <a:r>
                  <a:rPr lang="en-US" altLang="zh-CN" dirty="0" smtClean="0"/>
                  <a:t>100</a:t>
                </a:r>
                <a:r>
                  <a:rPr lang="zh-CN" altLang="en-US" dirty="0" smtClean="0"/>
                  <a:t>比特，</a:t>
                </a:r>
                <a14:m>
                  <m:oMath xmlns:m="http://schemas.openxmlformats.org/officeDocument/2006/math">
                    <m:r>
                      <a:rPr lang="en-US" altLang="zh-CN" i="1" dirty="0" smtClean="0">
                        <a:latin typeface="Cambria Math"/>
                      </a:rPr>
                      <m:t>𝑛</m:t>
                    </m:r>
                    <m:r>
                      <a:rPr lang="en-US" altLang="zh-CN" i="1" dirty="0" smtClean="0">
                        <a:latin typeface="Cambria Math"/>
                      </a:rPr>
                      <m:t>=10</m:t>
                    </m:r>
                  </m:oMath>
                </a14:m>
                <a:r>
                  <a:rPr lang="zh-CN" altLang="en-US" dirty="0" smtClean="0"/>
                  <a:t>，共有</a:t>
                </a:r>
                <a14:m>
                  <m:oMath xmlns:m="http://schemas.openxmlformats.org/officeDocument/2006/math">
                    <m:r>
                      <a:rPr lang="en-US" altLang="zh-CN" i="1" dirty="0" smtClean="0">
                        <a:latin typeface="Cambria Math"/>
                      </a:rPr>
                      <m:t>2</m:t>
                    </m:r>
                    <m:r>
                      <a:rPr lang="en-US" altLang="zh-CN" i="1" baseline="30000" dirty="0" smtClean="0">
                        <a:latin typeface="Cambria Math"/>
                      </a:rPr>
                      <m:t>100</m:t>
                    </m:r>
                  </m:oMath>
                </a14:m>
                <a:r>
                  <a:rPr lang="zh-CN" altLang="en-US" dirty="0" smtClean="0"/>
                  <a:t>不同的消息，</a:t>
                </a:r>
                <a14:m>
                  <m:oMath xmlns:m="http://schemas.openxmlformats.org/officeDocument/2006/math">
                    <m:r>
                      <a:rPr lang="en-US" altLang="zh-CN" i="1" dirty="0" smtClean="0">
                        <a:latin typeface="Cambria Math"/>
                      </a:rPr>
                      <m:t>2</m:t>
                    </m:r>
                    <m:r>
                      <a:rPr lang="en-US" altLang="zh-CN" i="1" baseline="30000" dirty="0" smtClean="0">
                        <a:latin typeface="Cambria Math"/>
                      </a:rPr>
                      <m:t>10</m:t>
                    </m:r>
                  </m:oMath>
                </a14:m>
                <a:r>
                  <a:rPr lang="zh-CN" altLang="en-US" dirty="0" smtClean="0"/>
                  <a:t>种不同的</a:t>
                </a:r>
                <a:r>
                  <a:rPr lang="en-US" altLang="zh-CN" dirty="0" smtClean="0"/>
                  <a:t>MAC</a:t>
                </a:r>
                <a:r>
                  <a:rPr lang="zh-CN" altLang="en-US" dirty="0" smtClean="0"/>
                  <a:t>，</a:t>
                </a:r>
                <a:r>
                  <a:rPr lang="zh-CN" altLang="en-US" dirty="0" smtClean="0">
                    <a:solidFill>
                      <a:srgbClr val="FF0000"/>
                    </a:solidFill>
                  </a:rPr>
                  <a:t>平均而言</a:t>
                </a:r>
                <a:r>
                  <a:rPr lang="zh-CN" altLang="en-US" dirty="0" smtClean="0"/>
                  <a:t>同一</a:t>
                </a:r>
                <a:r>
                  <a:rPr lang="en-US" altLang="zh-CN" dirty="0" smtClean="0"/>
                  <a:t>MAC</a:t>
                </a:r>
                <a:r>
                  <a:rPr lang="zh-CN" altLang="en-US" dirty="0" smtClean="0"/>
                  <a:t>可由</a:t>
                </a:r>
                <a14:m>
                  <m:oMath xmlns:m="http://schemas.openxmlformats.org/officeDocument/2006/math">
                    <m:r>
                      <a:rPr lang="en-US" altLang="zh-CN" i="1" dirty="0" smtClean="0">
                        <a:latin typeface="Cambria Math"/>
                      </a:rPr>
                      <m:t>2</m:t>
                    </m:r>
                    <m:r>
                      <a:rPr lang="en-US" altLang="zh-CN" i="1" baseline="30000" dirty="0" smtClean="0">
                        <a:latin typeface="Cambria Math"/>
                      </a:rPr>
                      <m:t>100</m:t>
                    </m:r>
                    <m:r>
                      <a:rPr lang="en-US" altLang="zh-CN" i="1" dirty="0" smtClean="0">
                        <a:latin typeface="Cambria Math"/>
                      </a:rPr>
                      <m:t>/2</m:t>
                    </m:r>
                    <m:r>
                      <a:rPr lang="en-US" altLang="zh-CN" i="1" baseline="30000" dirty="0" smtClean="0">
                        <a:latin typeface="Cambria Math"/>
                      </a:rPr>
                      <m:t>10</m:t>
                    </m:r>
                    <m:r>
                      <a:rPr lang="en-US" altLang="zh-CN" i="1" dirty="0" smtClean="0">
                        <a:latin typeface="Cambria Math"/>
                      </a:rPr>
                      <m:t>=2</m:t>
                    </m:r>
                    <m:r>
                      <a:rPr lang="en-US" altLang="zh-CN" i="1" baseline="30000" dirty="0" smtClean="0">
                        <a:latin typeface="Cambria Math"/>
                      </a:rPr>
                      <m:t>90</m:t>
                    </m:r>
                  </m:oMath>
                </a14:m>
                <a:r>
                  <a:rPr lang="zh-CN" altLang="en-US" dirty="0" smtClean="0"/>
                  <a:t>条不同的消息产生</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a:stretch>
                  <a:fillRect l="-1111" t="-1180" r="-14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66</a:t>
            </a:fld>
            <a:endParaRPr lang="en-US" altLang="zh-CN"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消息认证码的构造方法</a:t>
            </a:r>
            <a:endParaRPr lang="zh-CN" altLang="en-US" dirty="0"/>
          </a:p>
        </p:txBody>
      </p:sp>
      <p:sp>
        <p:nvSpPr>
          <p:cNvPr id="3" name="内容占位符 2"/>
          <p:cNvSpPr>
            <a:spLocks noGrp="1"/>
          </p:cNvSpPr>
          <p:nvPr>
            <p:ph idx="1"/>
          </p:nvPr>
        </p:nvSpPr>
        <p:spPr>
          <a:xfrm>
            <a:off x="457200" y="2438400"/>
            <a:ext cx="8229600" cy="3886200"/>
          </a:xfrm>
        </p:spPr>
        <p:txBody>
          <a:bodyPr/>
          <a:lstStyle/>
          <a:p>
            <a:r>
              <a:rPr lang="zh-CN" altLang="en-US" dirty="0" smtClean="0"/>
              <a:t>消息认证码的构造主要有两种：</a:t>
            </a:r>
            <a:endParaRPr lang="en-US" altLang="zh-CN" dirty="0" smtClean="0"/>
          </a:p>
          <a:p>
            <a:endParaRPr lang="en-US" altLang="zh-CN" dirty="0" smtClean="0"/>
          </a:p>
          <a:p>
            <a:pPr lvl="1">
              <a:spcBef>
                <a:spcPct val="50000"/>
              </a:spcBef>
            </a:pPr>
            <a:r>
              <a:rPr lang="zh-CN" altLang="en-US" b="1" dirty="0" smtClean="0">
                <a:solidFill>
                  <a:srgbClr val="FF00FF"/>
                </a:solidFill>
              </a:rPr>
              <a:t>基于分组密码</a:t>
            </a:r>
            <a:endParaRPr lang="en-US" altLang="zh-CN" b="1" dirty="0" smtClean="0">
              <a:solidFill>
                <a:srgbClr val="FF00FF"/>
              </a:solidFill>
            </a:endParaRPr>
          </a:p>
          <a:p>
            <a:pPr lvl="1">
              <a:spcBef>
                <a:spcPct val="50000"/>
              </a:spcBef>
            </a:pPr>
            <a:endParaRPr lang="zh-CN" altLang="en-US" b="1" dirty="0" smtClean="0">
              <a:solidFill>
                <a:srgbClr val="FF00FF"/>
              </a:solidFill>
            </a:endParaRPr>
          </a:p>
          <a:p>
            <a:pPr lvl="1">
              <a:spcBef>
                <a:spcPct val="50000"/>
              </a:spcBef>
            </a:pPr>
            <a:r>
              <a:rPr lang="zh-CN" altLang="en-US" b="1" dirty="0" smtClean="0">
                <a:solidFill>
                  <a:srgbClr val="FF00FF"/>
                </a:solidFill>
              </a:rPr>
              <a:t>基于带密钥的</a:t>
            </a:r>
            <a:r>
              <a:rPr lang="en-US" altLang="zh-CN" b="1" dirty="0" smtClean="0">
                <a:solidFill>
                  <a:srgbClr val="FF00FF"/>
                </a:solidFill>
              </a:rPr>
              <a:t>Hash</a:t>
            </a:r>
            <a:r>
              <a:rPr lang="zh-CN" altLang="en-US" b="1" dirty="0" smtClean="0">
                <a:solidFill>
                  <a:srgbClr val="FF00FF"/>
                </a:solidFill>
              </a:rPr>
              <a:t>函数</a:t>
            </a:r>
            <a:r>
              <a:rPr lang="en-US" altLang="zh-CN" b="1" dirty="0" smtClean="0">
                <a:solidFill>
                  <a:srgbClr val="FF00FF"/>
                </a:solidFill>
              </a:rPr>
              <a:t>-HMAC</a:t>
            </a:r>
            <a:endParaRPr lang="zh-CN" altLang="en-US" b="1" dirty="0">
              <a:solidFill>
                <a:srgbClr val="FF00FF"/>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67</a:t>
            </a:fld>
            <a:endParaRPr lang="en-US" altLang="zh-CN"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sz="2800" dirty="0" smtClean="0">
                <a:solidFill>
                  <a:srgbClr val="FF0000"/>
                </a:solidFill>
              </a:rPr>
              <a:t>基于分组密码</a:t>
            </a:r>
            <a:r>
              <a:rPr lang="en-US" altLang="zh-CN" sz="2800" dirty="0" smtClean="0">
                <a:solidFill>
                  <a:srgbClr val="FF0000"/>
                </a:solidFill>
              </a:rPr>
              <a:t>—CBC-MAC</a:t>
            </a:r>
            <a:endParaRPr lang="zh-CN" altLang="en-US" sz="2800" dirty="0">
              <a:solidFill>
                <a:srgbClr val="FF0000"/>
              </a:solidFill>
            </a:endParaRPr>
          </a:p>
        </p:txBody>
      </p:sp>
      <p:sp>
        <p:nvSpPr>
          <p:cNvPr id="3" name="内容占位符 2"/>
          <p:cNvSpPr>
            <a:spLocks noGrp="1"/>
          </p:cNvSpPr>
          <p:nvPr>
            <p:ph idx="1"/>
          </p:nvPr>
        </p:nvSpPr>
        <p:spPr/>
        <p:txBody>
          <a:bodyPr/>
          <a:lstStyle/>
          <a:p>
            <a:r>
              <a:rPr lang="en-US" altLang="zh-CN" dirty="0" smtClean="0"/>
              <a:t>CBC-MAC</a:t>
            </a:r>
            <a:r>
              <a:rPr lang="zh-CN" altLang="en-US" dirty="0" smtClean="0"/>
              <a:t>是最为广泛使用的消息认证算法之一，同时也是</a:t>
            </a:r>
            <a:r>
              <a:rPr lang="en-US" altLang="zh-CN" b="1" dirty="0" smtClean="0">
                <a:solidFill>
                  <a:srgbClr val="FF0000"/>
                </a:solidFill>
              </a:rPr>
              <a:t>ANSI</a:t>
            </a:r>
            <a:r>
              <a:rPr lang="zh-CN" altLang="en-US" b="1" dirty="0" smtClean="0">
                <a:solidFill>
                  <a:srgbClr val="FF0000"/>
                </a:solidFill>
              </a:rPr>
              <a:t>标准（</a:t>
            </a:r>
            <a:r>
              <a:rPr lang="en-US" altLang="zh-CN" b="1" dirty="0" smtClean="0">
                <a:solidFill>
                  <a:srgbClr val="FF0000"/>
                </a:solidFill>
              </a:rPr>
              <a:t>X9.17</a:t>
            </a:r>
            <a:r>
              <a:rPr lang="zh-CN" altLang="en-US" b="1" dirty="0" smtClean="0">
                <a:solidFill>
                  <a:srgbClr val="FF0000"/>
                </a:solidFill>
              </a:rPr>
              <a:t>）</a:t>
            </a:r>
            <a:endParaRPr lang="en-US" altLang="zh-CN" b="1" dirty="0" smtClean="0">
              <a:solidFill>
                <a:srgbClr val="FF0000"/>
              </a:solidFill>
            </a:endParaRPr>
          </a:p>
          <a:p>
            <a:endParaRPr lang="en-US" altLang="zh-CN" dirty="0" smtClean="0"/>
          </a:p>
          <a:p>
            <a:r>
              <a:rPr lang="en-US" altLang="zh-CN" dirty="0" smtClean="0"/>
              <a:t>CBC-MAC</a:t>
            </a:r>
            <a:r>
              <a:rPr lang="zh-CN" altLang="en-US" dirty="0" smtClean="0"/>
              <a:t>实际上就相当于对消息使用</a:t>
            </a:r>
            <a:r>
              <a:rPr lang="en-US" altLang="zh-CN" dirty="0" smtClean="0"/>
              <a:t>CBC</a:t>
            </a:r>
            <a:r>
              <a:rPr lang="zh-CN" altLang="en-US" dirty="0" smtClean="0"/>
              <a:t>模式进行加密，取密文的最后一块作为认证码</a:t>
            </a:r>
            <a:endParaRPr lang="en-US" altLang="zh-CN" dirty="0" smtClean="0"/>
          </a:p>
          <a:p>
            <a:endParaRPr lang="en-US" altLang="zh-CN" dirty="0" smtClean="0"/>
          </a:p>
          <a:p>
            <a:r>
              <a:rPr lang="zh-CN" altLang="en-US" dirty="0" smtClean="0"/>
              <a:t>当取</a:t>
            </a:r>
            <a:r>
              <a:rPr lang="en-US" altLang="zh-CN" dirty="0" smtClean="0"/>
              <a:t>DES</a:t>
            </a:r>
            <a:r>
              <a:rPr lang="zh-CN" altLang="en-US" dirty="0" smtClean="0"/>
              <a:t>作为加密的分组密码时，称为基于</a:t>
            </a:r>
            <a:r>
              <a:rPr lang="en-US" altLang="zh-CN" dirty="0" smtClean="0"/>
              <a:t>DES</a:t>
            </a:r>
            <a:r>
              <a:rPr lang="zh-CN" altLang="en-US" dirty="0" smtClean="0"/>
              <a:t>的</a:t>
            </a:r>
            <a:r>
              <a:rPr lang="en-US" altLang="zh-CN" dirty="0" smtClean="0"/>
              <a:t>CBC-MAC</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68</a:t>
            </a:fld>
            <a:endParaRPr lang="en-US" altLang="zh-C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69</a:t>
            </a:fld>
            <a:endParaRPr lang="en-US" altLang="zh-CN" dirty="0"/>
          </a:p>
        </p:txBody>
      </p:sp>
      <p:pic>
        <p:nvPicPr>
          <p:cNvPr id="7" name="Picture 7" descr="7"/>
          <p:cNvPicPr>
            <a:picLocks noChangeAspect="1" noChangeArrowheads="1"/>
          </p:cNvPicPr>
          <p:nvPr/>
        </p:nvPicPr>
        <p:blipFill>
          <a:blip r:embed="rId2"/>
          <a:srcRect/>
          <a:stretch>
            <a:fillRect/>
          </a:stretch>
        </p:blipFill>
        <p:spPr bwMode="auto">
          <a:xfrm>
            <a:off x="685800" y="1752600"/>
            <a:ext cx="7475538" cy="40386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a:t>
            </a:r>
            <a:r>
              <a:rPr lang="zh-CN" altLang="en-US" dirty="0" smtClean="0"/>
              <a:t>函数的性质</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b="1" dirty="0" smtClean="0">
                    <a:solidFill>
                      <a:srgbClr val="FF0000"/>
                    </a:solidFill>
                  </a:rPr>
                  <a:t>Hash</a:t>
                </a:r>
                <a:r>
                  <a:rPr lang="zh-CN" altLang="en-US" b="1" dirty="0" smtClean="0">
                    <a:solidFill>
                      <a:srgbClr val="FF0000"/>
                    </a:solidFill>
                  </a:rPr>
                  <a:t>函数的基本特征：</a:t>
                </a:r>
                <a:endParaRPr lang="en-US" altLang="zh-CN" b="1" dirty="0" smtClean="0">
                  <a:solidFill>
                    <a:srgbClr val="FF0000"/>
                  </a:solidFill>
                </a:endParaRPr>
              </a:p>
              <a:p>
                <a:pPr lvl="1"/>
                <a:r>
                  <a:rPr lang="zh-CN" altLang="en-US" b="1" dirty="0" smtClean="0">
                    <a:solidFill>
                      <a:srgbClr val="FF00FF"/>
                    </a:solidFill>
                  </a:rPr>
                  <a:t>算法公开，不需要密钥</a:t>
                </a:r>
                <a:endParaRPr lang="en-US" altLang="zh-CN" b="1" dirty="0" smtClean="0">
                  <a:solidFill>
                    <a:srgbClr val="FF00FF"/>
                  </a:solidFill>
                </a:endParaRPr>
              </a:p>
              <a:p>
                <a:pPr lvl="1"/>
                <a:endParaRPr lang="en-US" altLang="zh-CN" dirty="0" smtClean="0"/>
              </a:p>
              <a:p>
                <a:pPr lvl="1"/>
                <a:r>
                  <a:rPr lang="zh-CN" altLang="en-US" b="1" dirty="0" smtClean="0">
                    <a:solidFill>
                      <a:srgbClr val="FF00FF"/>
                    </a:solidFill>
                  </a:rPr>
                  <a:t>数据压缩：</a:t>
                </a:r>
                <a:r>
                  <a:rPr lang="zh-CN" altLang="en-US" dirty="0" smtClean="0"/>
                  <a:t>可将</a:t>
                </a:r>
                <a:r>
                  <a:rPr lang="zh-CN" altLang="en-US" b="1" dirty="0" smtClean="0">
                    <a:solidFill>
                      <a:srgbClr val="FF0000"/>
                    </a:solidFill>
                  </a:rPr>
                  <a:t>任意长度的输入</a:t>
                </a:r>
                <a:r>
                  <a:rPr lang="zh-CN" altLang="en-US" dirty="0" smtClean="0"/>
                  <a:t>数据变换成一个</a:t>
                </a:r>
                <a:r>
                  <a:rPr lang="zh-CN" altLang="en-US" b="1" dirty="0" smtClean="0">
                    <a:solidFill>
                      <a:srgbClr val="FF0000"/>
                    </a:solidFill>
                  </a:rPr>
                  <a:t>固定长度的输出</a:t>
                </a:r>
                <a:endParaRPr lang="en-US" altLang="zh-CN" b="1" dirty="0" smtClean="0">
                  <a:solidFill>
                    <a:srgbClr val="FF0000"/>
                  </a:solidFill>
                </a:endParaRPr>
              </a:p>
              <a:p>
                <a:pPr lvl="1"/>
                <a:endParaRPr lang="zh-CN" altLang="en-US" dirty="0" smtClean="0"/>
              </a:p>
              <a:p>
                <a:pPr lvl="1"/>
                <a:r>
                  <a:rPr lang="zh-CN" altLang="en-US" b="1" dirty="0" smtClean="0">
                    <a:solidFill>
                      <a:srgbClr val="FF00FF"/>
                    </a:solidFill>
                  </a:rPr>
                  <a:t>易于计算：</a:t>
                </a:r>
                <a:r>
                  <a:rPr lang="zh-CN" altLang="en-US" dirty="0" smtClean="0"/>
                  <a:t>对任何给定的</a:t>
                </a:r>
                <a14:m>
                  <m:oMath xmlns:m="http://schemas.openxmlformats.org/officeDocument/2006/math">
                    <m:r>
                      <a:rPr lang="en-US" altLang="zh-CN" i="1" dirty="0" smtClean="0">
                        <a:latin typeface="Cambria Math"/>
                      </a:rPr>
                      <m:t>𝑚</m:t>
                    </m:r>
                    <m:r>
                      <a:rPr lang="zh-CN" altLang="en-US" i="1" dirty="0" smtClean="0">
                        <a:latin typeface="Cambria Math"/>
                      </a:rPr>
                      <m:t>，</m:t>
                    </m:r>
                    <m:r>
                      <a:rPr lang="en-US" altLang="zh-CN" i="1" dirty="0" smtClean="0">
                        <a:latin typeface="Cambria Math"/>
                      </a:rPr>
                      <m:t>h</m:t>
                    </m:r>
                    <m:r>
                      <a:rPr lang="en-US" altLang="zh-CN" i="1" dirty="0" smtClean="0">
                        <a:latin typeface="Cambria Math"/>
                      </a:rPr>
                      <m:t>(</m:t>
                    </m:r>
                    <m:r>
                      <a:rPr lang="en-US" altLang="zh-CN" i="1" dirty="0" smtClean="0">
                        <a:latin typeface="Cambria Math"/>
                      </a:rPr>
                      <m:t>𝑚</m:t>
                    </m:r>
                    <m:r>
                      <a:rPr lang="en-US" altLang="zh-CN" i="1" dirty="0" smtClean="0">
                        <a:latin typeface="Cambria Math"/>
                      </a:rPr>
                      <m:t>)</m:t>
                    </m:r>
                  </m:oMath>
                </a14:m>
                <a:r>
                  <a:rPr lang="zh-CN" altLang="en-US" dirty="0" smtClean="0"/>
                  <a:t>易于计算</a:t>
                </a:r>
                <a:endParaRPr lang="en-US" altLang="zh-CN" dirty="0" smtClean="0"/>
              </a:p>
              <a:p>
                <a:pPr lvl="1"/>
                <a:endParaRPr lang="en-US" altLang="zh-CN" dirty="0" smtClean="0"/>
              </a:p>
              <a:p>
                <a:pPr lvl="1"/>
                <a:r>
                  <a:rPr lang="zh-CN" altLang="en-US" b="1" dirty="0" smtClean="0">
                    <a:solidFill>
                      <a:srgbClr val="FF00FF"/>
                    </a:solidFill>
                  </a:rPr>
                  <a:t>单向性（抗原像性，</a:t>
                </a:r>
                <a:r>
                  <a:rPr lang="en-US" altLang="zh-CN" b="1" dirty="0" smtClean="0">
                    <a:solidFill>
                      <a:srgbClr val="FF00FF"/>
                    </a:solidFill>
                  </a:rPr>
                  <a:t>Pre-image Resistance</a:t>
                </a:r>
                <a:r>
                  <a:rPr lang="zh-CN" altLang="en-US" b="1" dirty="0" smtClean="0">
                    <a:solidFill>
                      <a:srgbClr val="FF00FF"/>
                    </a:solidFill>
                  </a:rPr>
                  <a:t>）：</a:t>
                </a:r>
                <a:r>
                  <a:rPr lang="zh-CN" altLang="en-US" dirty="0" smtClean="0"/>
                  <a:t>给定消息的散列值</a:t>
                </a:r>
                <a14:m>
                  <m:oMath xmlns:m="http://schemas.openxmlformats.org/officeDocument/2006/math">
                    <m:r>
                      <a:rPr lang="en-US" altLang="zh-CN" i="1" dirty="0" smtClean="0">
                        <a:solidFill>
                          <a:schemeClr val="tx1"/>
                        </a:solidFill>
                        <a:latin typeface="Cambria Math"/>
                      </a:rPr>
                      <m:t>h</m:t>
                    </m:r>
                    <m:r>
                      <a:rPr lang="en-US" altLang="zh-CN" i="1" dirty="0" smtClean="0">
                        <a:solidFill>
                          <a:schemeClr val="tx1"/>
                        </a:solidFill>
                        <a:latin typeface="Cambria Math"/>
                      </a:rPr>
                      <m:t>(</m:t>
                    </m:r>
                    <m:r>
                      <a:rPr lang="en-US" altLang="zh-CN" i="1" dirty="0" smtClean="0">
                        <a:solidFill>
                          <a:schemeClr val="tx1"/>
                        </a:solidFill>
                        <a:latin typeface="Cambria Math"/>
                      </a:rPr>
                      <m:t>𝑚</m:t>
                    </m:r>
                    <m:r>
                      <a:rPr lang="en-US" altLang="zh-CN" i="1" dirty="0" smtClean="0">
                        <a:solidFill>
                          <a:schemeClr val="tx1"/>
                        </a:solidFill>
                        <a:latin typeface="Cambria Math"/>
                      </a:rPr>
                      <m:t>)</m:t>
                    </m:r>
                  </m:oMath>
                </a14:m>
                <a:r>
                  <a:rPr lang="zh-CN" altLang="en-US" dirty="0" smtClean="0"/>
                  <a:t>，要得到消息</a:t>
                </a:r>
                <a14:m>
                  <m:oMath xmlns:m="http://schemas.openxmlformats.org/officeDocument/2006/math">
                    <m:r>
                      <a:rPr lang="en-US" altLang="zh-CN" i="1" dirty="0" smtClean="0">
                        <a:latin typeface="Cambria Math"/>
                      </a:rPr>
                      <m:t>𝑚</m:t>
                    </m:r>
                  </m:oMath>
                </a14:m>
                <a:r>
                  <a:rPr lang="zh-CN" altLang="en-US" dirty="0" smtClean="0"/>
                  <a:t>在计算上不可行</a:t>
                </a:r>
              </a:p>
              <a:p>
                <a:pPr lvl="1"/>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AA2B006-AE95-484F-B30F-2C01ACF87894}"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a:t>
            </a:fld>
            <a:endParaRPr lang="en-US" altLang="zh-CN"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FF00FF"/>
                    </a:solidFill>
                  </a:rPr>
                  <a:t>填充和分组：</a:t>
                </a:r>
                <a:r>
                  <a:rPr lang="zh-CN" altLang="en-US" dirty="0" smtClean="0"/>
                  <a:t>对消息</a:t>
                </a:r>
                <a14:m>
                  <m:oMath xmlns:m="http://schemas.openxmlformats.org/officeDocument/2006/math">
                    <m:r>
                      <a:rPr lang="en-US" altLang="zh-CN" i="1" dirty="0" smtClean="0">
                        <a:latin typeface="Cambria Math"/>
                      </a:rPr>
                      <m:t>𝑥</m:t>
                    </m:r>
                  </m:oMath>
                </a14:m>
                <a:r>
                  <a:rPr lang="zh-CN" altLang="en-US" dirty="0" smtClean="0"/>
                  <a:t>进行填充，将填充得到的消息分成</a:t>
                </a:r>
                <a14:m>
                  <m:oMath xmlns:m="http://schemas.openxmlformats.org/officeDocument/2006/math">
                    <m:r>
                      <a:rPr lang="en-US" altLang="zh-CN" i="1" dirty="0" smtClean="0">
                        <a:latin typeface="Cambria Math"/>
                      </a:rPr>
                      <m:t>𝑡</m:t>
                    </m:r>
                  </m:oMath>
                </a14:m>
                <a:r>
                  <a:rPr lang="zh-CN" altLang="en-US" dirty="0" smtClean="0"/>
                  <a:t>个</a:t>
                </a:r>
                <a14:m>
                  <m:oMath xmlns:m="http://schemas.openxmlformats.org/officeDocument/2006/math">
                    <m:r>
                      <a:rPr lang="en-US" altLang="zh-CN" i="1" dirty="0" smtClean="0">
                        <a:latin typeface="Cambria Math"/>
                      </a:rPr>
                      <m:t>𝑛</m:t>
                    </m:r>
                  </m:oMath>
                </a14:m>
                <a:r>
                  <a:rPr lang="zh-CN" altLang="en-US" dirty="0" smtClean="0"/>
                  <a:t>比特</a:t>
                </a:r>
                <a:r>
                  <a:rPr lang="en-US" altLang="zh-CN" dirty="0" smtClean="0"/>
                  <a:t>(</a:t>
                </a:r>
                <a:r>
                  <a:rPr lang="zh-CN" altLang="en-US" dirty="0" smtClean="0"/>
                  <a:t>基于</a:t>
                </a:r>
                <a:r>
                  <a:rPr lang="en-US" altLang="zh-CN" dirty="0" smtClean="0"/>
                  <a:t>DES</a:t>
                </a:r>
                <a:r>
                  <a:rPr lang="zh-CN" altLang="en-US" dirty="0" smtClean="0"/>
                  <a:t>的</a:t>
                </a:r>
                <a:r>
                  <a:rPr lang="en-US" altLang="zh-CN" dirty="0" smtClean="0"/>
                  <a:t>CBC-MAC</a:t>
                </a:r>
                <a:r>
                  <a:rPr lang="zh-CN" altLang="en-US" dirty="0" smtClean="0"/>
                  <a:t>通常</a:t>
                </a:r>
                <a14:m>
                  <m:oMath xmlns:m="http://schemas.openxmlformats.org/officeDocument/2006/math">
                    <m:r>
                      <a:rPr lang="en-US" altLang="zh-CN" i="1" dirty="0" smtClean="0">
                        <a:latin typeface="Cambria Math"/>
                      </a:rPr>
                      <m:t>𝑛</m:t>
                    </m:r>
                    <m:r>
                      <a:rPr lang="zh-CN" altLang="en-US" i="1" dirty="0" smtClean="0">
                        <a:latin typeface="Cambria Math"/>
                      </a:rPr>
                      <m:t>＝</m:t>
                    </m:r>
                    <m:r>
                      <a:rPr lang="en-US" altLang="zh-CN" i="1" dirty="0" smtClean="0">
                        <a:latin typeface="Cambria Math"/>
                      </a:rPr>
                      <m:t>64</m:t>
                    </m:r>
                  </m:oMath>
                </a14:m>
                <a:r>
                  <a:rPr lang="en-US" altLang="zh-CN" dirty="0" smtClean="0"/>
                  <a:t>)</a:t>
                </a:r>
                <a:r>
                  <a:rPr lang="zh-CN" altLang="en-US" dirty="0" smtClean="0"/>
                  <a:t>的分组，记为</a:t>
                </a:r>
                <a14:m>
                  <m:oMath xmlns:m="http://schemas.openxmlformats.org/officeDocument/2006/math">
                    <m:r>
                      <a:rPr lang="en-US" altLang="zh-CN" i="1" dirty="0" smtClean="0">
                        <a:latin typeface="Cambria Math"/>
                      </a:rPr>
                      <m:t>𝑥</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𝑥</m:t>
                    </m:r>
                    <m:r>
                      <a:rPr lang="en-US" altLang="zh-CN" i="1" baseline="-25000" dirty="0" smtClean="0">
                        <a:latin typeface="Cambria Math"/>
                      </a:rPr>
                      <m:t>2</m:t>
                    </m:r>
                    <m:r>
                      <a:rPr lang="en-US" altLang="zh-CN" i="1" dirty="0" smtClean="0">
                        <a:latin typeface="Cambria Math"/>
                      </a:rPr>
                      <m:t>, …, </m:t>
                    </m:r>
                    <m:r>
                      <a:rPr lang="en-US" altLang="zh-CN" i="1" dirty="0" err="1" smtClean="0">
                        <a:latin typeface="Cambria Math"/>
                      </a:rPr>
                      <m:t>𝑥</m:t>
                    </m:r>
                    <m:r>
                      <a:rPr lang="en-US" altLang="zh-CN" i="1" baseline="-25000" dirty="0" err="1" smtClean="0">
                        <a:latin typeface="Cambria Math"/>
                      </a:rPr>
                      <m:t>𝑡</m:t>
                    </m:r>
                  </m:oMath>
                </a14:m>
                <a:endParaRPr lang="zh-CN" altLang="en-US" dirty="0" smtClean="0"/>
              </a:p>
              <a:p>
                <a:r>
                  <a:rPr lang="zh-CN" altLang="en-US" b="1" dirty="0" smtClean="0">
                    <a:solidFill>
                      <a:srgbClr val="FF00FF"/>
                    </a:solidFill>
                  </a:rPr>
                  <a:t>密码分组链接：</a:t>
                </a:r>
                <a:endParaRPr lang="en-US" altLang="zh-CN" b="1" dirty="0" smtClean="0">
                  <a:solidFill>
                    <a:srgbClr val="FF00FF"/>
                  </a:solidFill>
                </a:endParaRPr>
              </a:p>
              <a:p>
                <a:pPr lvl="1"/>
                <a14:m>
                  <m:oMath xmlns:m="http://schemas.openxmlformats.org/officeDocument/2006/math">
                    <m:r>
                      <a:rPr lang="en-US" altLang="zh-CN" i="1" dirty="0" smtClean="0">
                        <a:latin typeface="Cambria Math"/>
                      </a:rPr>
                      <m:t>𝐻</m:t>
                    </m:r>
                    <m:r>
                      <a:rPr lang="en-US" altLang="zh-CN" i="1" baseline="-25000" dirty="0" smtClean="0">
                        <a:latin typeface="Cambria Math"/>
                      </a:rPr>
                      <m:t>1</m:t>
                    </m:r>
                    <m:r>
                      <a:rPr lang="en-US" altLang="zh-CN" i="1" dirty="0" smtClean="0">
                        <a:latin typeface="Cambria Math"/>
                        <a:sym typeface="Symbol" pitchFamily="18" charset="2"/>
                      </a:rPr>
                      <m:t></m:t>
                    </m:r>
                    <m:r>
                      <a:rPr lang="en-US" altLang="zh-CN" i="1" dirty="0" smtClean="0">
                        <a:latin typeface="Cambria Math"/>
                      </a:rPr>
                      <m:t>𝐸</m:t>
                    </m:r>
                    <m:r>
                      <a:rPr lang="en-US" altLang="zh-CN" i="1" baseline="-25000" dirty="0" smtClean="0">
                        <a:latin typeface="Cambria Math"/>
                      </a:rPr>
                      <m:t>𝐾</m:t>
                    </m:r>
                    <m:r>
                      <a:rPr lang="en-US" altLang="zh-CN" i="1" dirty="0" smtClean="0">
                        <a:latin typeface="Cambria Math"/>
                      </a:rPr>
                      <m:t>(</m:t>
                    </m:r>
                    <m:r>
                      <a:rPr lang="en-US" altLang="zh-CN" i="1" dirty="0" smtClean="0">
                        <a:latin typeface="Cambria Math"/>
                      </a:rPr>
                      <m:t>𝑥</m:t>
                    </m:r>
                    <m:r>
                      <a:rPr lang="en-US" altLang="zh-CN" i="1" baseline="-25000" dirty="0" smtClean="0">
                        <a:latin typeface="Cambria Math"/>
                      </a:rPr>
                      <m:t>1</m:t>
                    </m:r>
                    <m:r>
                      <a:rPr lang="en-US" altLang="zh-CN" i="1" dirty="0" smtClean="0">
                        <a:latin typeface="Cambria Math"/>
                      </a:rPr>
                      <m:t>)</m:t>
                    </m:r>
                  </m:oMath>
                </a14:m>
                <a:r>
                  <a:rPr lang="zh-CN" altLang="en-US" dirty="0" smtClean="0"/>
                  <a:t>，</a:t>
                </a:r>
              </a:p>
              <a:p>
                <a:pPr lvl="1"/>
                <a14:m>
                  <m:oMath xmlns:m="http://schemas.openxmlformats.org/officeDocument/2006/math">
                    <m:r>
                      <a:rPr lang="en-US" altLang="zh-CN" i="1" dirty="0" smtClean="0">
                        <a:latin typeface="Cambria Math"/>
                      </a:rPr>
                      <m:t>𝐻</m:t>
                    </m:r>
                    <m:r>
                      <a:rPr lang="en-US" altLang="zh-CN" i="1" baseline="-25000" dirty="0" err="1" smtClean="0">
                        <a:latin typeface="Cambria Math"/>
                      </a:rPr>
                      <m:t>𝑖</m:t>
                    </m:r>
                    <m:r>
                      <a:rPr lang="en-US" altLang="zh-CN" i="1" dirty="0" err="1" smtClean="0">
                        <a:latin typeface="Cambria Math"/>
                        <a:sym typeface="Symbol" pitchFamily="18" charset="2"/>
                      </a:rPr>
                      <m:t></m:t>
                    </m:r>
                    <m:r>
                      <a:rPr lang="en-US" altLang="zh-CN" i="1" dirty="0" err="1" smtClean="0">
                        <a:latin typeface="Cambria Math"/>
                      </a:rPr>
                      <m:t>𝐸</m:t>
                    </m:r>
                    <m:r>
                      <a:rPr lang="en-US" altLang="zh-CN" i="1" baseline="-25000" dirty="0" err="1" smtClean="0">
                        <a:latin typeface="Cambria Math"/>
                      </a:rPr>
                      <m:t>𝐾</m:t>
                    </m:r>
                    <m:r>
                      <a:rPr lang="en-US" altLang="zh-CN" i="1" dirty="0" smtClean="0">
                        <a:latin typeface="Cambria Math"/>
                      </a:rPr>
                      <m:t>(</m:t>
                    </m:r>
                    <m:sSub>
                      <m:sSubPr>
                        <m:ctrlPr>
                          <a:rPr lang="en-US" altLang="zh-CN" i="1" dirty="0" smtClean="0">
                            <a:latin typeface="Cambria Math"/>
                          </a:rPr>
                        </m:ctrlPr>
                      </m:sSubPr>
                      <m:e>
                        <m:r>
                          <a:rPr lang="en-US" altLang="zh-CN" b="0" i="1" dirty="0" smtClean="0">
                            <a:latin typeface="Cambria Math"/>
                          </a:rPr>
                          <m:t>𝐻</m:t>
                        </m:r>
                      </m:e>
                      <m:sub>
                        <m:r>
                          <m:rPr>
                            <m:sty m:val="p"/>
                          </m:rPr>
                          <a:rPr lang="en-US" altLang="zh-CN" i="1" dirty="0">
                            <a:latin typeface="Cambria Math"/>
                          </a:rPr>
                          <m:t>i</m:t>
                        </m:r>
                        <m:r>
                          <a:rPr lang="en-US" altLang="zh-CN" i="1" dirty="0">
                            <a:latin typeface="Cambria Math"/>
                          </a:rPr>
                          <m:t>−1</m:t>
                        </m:r>
                      </m:sub>
                    </m:sSub>
                    <m:r>
                      <a:rPr lang="en-US" altLang="zh-CN" i="1" dirty="0" smtClean="0">
                        <a:latin typeface="Cambria Math"/>
                        <a:sym typeface="Symbol" pitchFamily="18" charset="2"/>
                      </a:rPr>
                      <m:t></m:t>
                    </m:r>
                    <m:r>
                      <a:rPr lang="en-US" altLang="zh-CN" i="1" dirty="0" smtClean="0">
                        <a:latin typeface="Cambria Math"/>
                      </a:rPr>
                      <m:t>𝑥</m:t>
                    </m:r>
                    <m:r>
                      <a:rPr lang="en-US" altLang="zh-CN" i="1" baseline="-25000" dirty="0" smtClean="0">
                        <a:latin typeface="Cambria Math"/>
                      </a:rPr>
                      <m:t>𝑖</m:t>
                    </m:r>
                    <m:r>
                      <a:rPr lang="en-US" altLang="zh-CN" i="1" dirty="0" smtClean="0">
                        <a:latin typeface="Cambria Math"/>
                      </a:rPr>
                      <m:t>)</m:t>
                    </m:r>
                    <m:r>
                      <a:rPr lang="zh-CN" altLang="en-US" i="1" dirty="0" smtClean="0">
                        <a:latin typeface="Cambria Math"/>
                      </a:rPr>
                      <m:t>，</m:t>
                    </m:r>
                    <m:r>
                      <a:rPr lang="en-US" altLang="zh-CN" i="1" dirty="0" smtClean="0">
                        <a:latin typeface="Cambria Math"/>
                      </a:rPr>
                      <m:t>2≤</m:t>
                    </m:r>
                    <m:r>
                      <a:rPr lang="en-US" altLang="zh-CN" i="1" dirty="0" smtClean="0">
                        <a:latin typeface="Cambria Math"/>
                      </a:rPr>
                      <m:t>𝑖</m:t>
                    </m:r>
                    <m:r>
                      <a:rPr lang="en-US" altLang="zh-CN" i="1" dirty="0" smtClean="0">
                        <a:latin typeface="Cambria Math"/>
                      </a:rPr>
                      <m:t>≤</m:t>
                    </m:r>
                    <m:r>
                      <a:rPr lang="en-US" altLang="zh-CN" i="1" dirty="0" smtClean="0">
                        <a:latin typeface="Cambria Math"/>
                      </a:rPr>
                      <m:t>𝑡</m:t>
                    </m:r>
                    <m:r>
                      <a:rPr lang="zh-CN" altLang="en-US" i="1" dirty="0" smtClean="0">
                        <a:latin typeface="Cambria Math"/>
                      </a:rPr>
                      <m:t> </m:t>
                    </m:r>
                  </m:oMath>
                </a14:m>
                <a:endParaRPr lang="zh-CN" altLang="en-US" dirty="0" smtClean="0"/>
              </a:p>
              <a:p>
                <a14:m>
                  <m:oMath xmlns:m="http://schemas.openxmlformats.org/officeDocument/2006/math">
                    <m:r>
                      <a:rPr lang="en-US" altLang="zh-CN" b="1" i="1" dirty="0" smtClean="0">
                        <a:solidFill>
                          <a:srgbClr val="FF0000"/>
                        </a:solidFill>
                        <a:latin typeface="Cambria Math"/>
                      </a:rPr>
                      <m:t>𝑯</m:t>
                    </m:r>
                    <m:r>
                      <a:rPr lang="en-US" altLang="zh-CN" b="1" i="1" baseline="-25000" dirty="0" err="1" smtClean="0">
                        <a:solidFill>
                          <a:srgbClr val="FF0000"/>
                        </a:solidFill>
                        <a:latin typeface="Cambria Math"/>
                      </a:rPr>
                      <m:t>𝒕</m:t>
                    </m:r>
                  </m:oMath>
                </a14:m>
                <a:r>
                  <a:rPr lang="zh-CN" altLang="en-US" b="1" dirty="0" smtClean="0">
                    <a:solidFill>
                      <a:srgbClr val="FF0000"/>
                    </a:solidFill>
                  </a:rPr>
                  <a:t>就是</a:t>
                </a:r>
                <a14:m>
                  <m:oMath xmlns:m="http://schemas.openxmlformats.org/officeDocument/2006/math">
                    <m:r>
                      <a:rPr lang="en-US" altLang="zh-CN" b="1" i="1" dirty="0" smtClean="0">
                        <a:solidFill>
                          <a:srgbClr val="FF0000"/>
                        </a:solidFill>
                        <a:latin typeface="Cambria Math"/>
                      </a:rPr>
                      <m:t>𝒙</m:t>
                    </m:r>
                  </m:oMath>
                </a14:m>
                <a:r>
                  <a:rPr lang="zh-CN" altLang="en-US" b="1" dirty="0" smtClean="0">
                    <a:solidFill>
                      <a:srgbClr val="FF0000"/>
                    </a:solidFill>
                  </a:rPr>
                  <a:t>的消息认证码</a:t>
                </a:r>
                <a:r>
                  <a:rPr lang="zh-CN" altLang="en-US" dirty="0" smtClean="0"/>
                  <a:t>，基于</a:t>
                </a:r>
                <a:r>
                  <a:rPr lang="en-US" altLang="zh-CN" dirty="0" smtClean="0"/>
                  <a:t>DES</a:t>
                </a:r>
                <a:r>
                  <a:rPr lang="zh-CN" altLang="en-US" dirty="0" smtClean="0"/>
                  <a:t>的</a:t>
                </a:r>
                <a:r>
                  <a:rPr lang="en-US" altLang="zh-CN" dirty="0" smtClean="0"/>
                  <a:t>CBC-MAC</a:t>
                </a:r>
                <a:r>
                  <a:rPr lang="zh-CN" altLang="en-US" dirty="0" smtClean="0"/>
                  <a:t>的</a:t>
                </a:r>
                <a:r>
                  <a:rPr lang="en-US" altLang="zh-CN" dirty="0" smtClean="0"/>
                  <a:t>MAC</a:t>
                </a:r>
                <a:r>
                  <a:rPr lang="zh-CN" altLang="en-US" dirty="0" smtClean="0"/>
                  <a:t>为</a:t>
                </a:r>
                <a:r>
                  <a:rPr lang="en-US" altLang="zh-CN" dirty="0" smtClean="0"/>
                  <a:t>64</a:t>
                </a:r>
                <a:r>
                  <a:rPr lang="zh-CN" altLang="en-US" dirty="0" smtClean="0"/>
                  <a:t>比特</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r="-96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70</a:t>
            </a:fld>
            <a:endParaRPr lang="en-US" altLang="zh-CN"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latin typeface="Tahoma" pitchFamily="34" charset="0"/>
              </a:rPr>
              <a:t>基于散列函数的消息认证 — </a:t>
            </a:r>
            <a:r>
              <a:rPr lang="en-US" altLang="zh-CN" sz="3200" dirty="0" smtClean="0">
                <a:solidFill>
                  <a:srgbClr val="FF00FF"/>
                </a:solidFill>
                <a:latin typeface="Tahoma" pitchFamily="34" charset="0"/>
              </a:rPr>
              <a:t>HMAC</a:t>
            </a:r>
            <a:r>
              <a:rPr lang="zh-CN" altLang="en-US" sz="3200" dirty="0" smtClean="0">
                <a:latin typeface="Tahoma" pitchFamily="34" charset="0"/>
              </a:rPr>
              <a:t>算法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FF0000"/>
                    </a:solidFill>
                    <a:latin typeface="Tahoma" pitchFamily="34" charset="0"/>
                  </a:rPr>
                  <a:t>基本思想</a:t>
                </a:r>
                <a:r>
                  <a:rPr lang="en-US" altLang="zh-CN" b="1" dirty="0" smtClean="0">
                    <a:solidFill>
                      <a:srgbClr val="FF0000"/>
                    </a:solidFill>
                    <a:latin typeface="Tahoma" pitchFamily="34" charset="0"/>
                  </a:rPr>
                  <a:t>: </a:t>
                </a:r>
                <a:r>
                  <a:rPr lang="zh-CN" altLang="en-US" dirty="0" smtClean="0">
                    <a:latin typeface="Tahoma" pitchFamily="34" charset="0"/>
                  </a:rPr>
                  <a:t>将散列函数嵌入到消息认证码的构造过程中。</a:t>
                </a:r>
                <a:r>
                  <a:rPr lang="en-US" altLang="zh-CN" dirty="0" smtClean="0">
                    <a:latin typeface="Tahoma" pitchFamily="34" charset="0"/>
                  </a:rPr>
                  <a:t>HMAC</a:t>
                </a:r>
                <a:r>
                  <a:rPr lang="zh-CN" altLang="en-US" dirty="0" smtClean="0">
                    <a:latin typeface="Tahoma" pitchFamily="34" charset="0"/>
                  </a:rPr>
                  <a:t>作为这种构造方法的代表，已经作为</a:t>
                </a:r>
                <a:r>
                  <a:rPr lang="en-US" altLang="zh-CN" dirty="0" smtClean="0">
                    <a:latin typeface="Tahoma" pitchFamily="34" charset="0"/>
                  </a:rPr>
                  <a:t>RFC 2104</a:t>
                </a:r>
                <a:r>
                  <a:rPr lang="zh-CN" altLang="en-US" dirty="0" smtClean="0">
                    <a:latin typeface="Tahoma" pitchFamily="34" charset="0"/>
                  </a:rPr>
                  <a:t>公布，并在</a:t>
                </a:r>
                <a:r>
                  <a:rPr lang="en-US" altLang="zh-CN" dirty="0" smtClean="0">
                    <a:latin typeface="Tahoma" pitchFamily="34" charset="0"/>
                  </a:rPr>
                  <a:t>IPSec</a:t>
                </a:r>
                <a:r>
                  <a:rPr lang="zh-CN" altLang="en-US" dirty="0" smtClean="0">
                    <a:latin typeface="Tahoma" pitchFamily="34" charset="0"/>
                  </a:rPr>
                  <a:t>和其他网络协议</a:t>
                </a:r>
                <a:r>
                  <a:rPr lang="en-US" altLang="zh-CN" dirty="0" smtClean="0">
                    <a:latin typeface="Tahoma" pitchFamily="34" charset="0"/>
                  </a:rPr>
                  <a:t>(</a:t>
                </a:r>
                <a:r>
                  <a:rPr lang="zh-CN" altLang="en-US" dirty="0" smtClean="0">
                    <a:latin typeface="Tahoma" pitchFamily="34" charset="0"/>
                  </a:rPr>
                  <a:t>如</a:t>
                </a:r>
                <a:r>
                  <a:rPr lang="en-US" altLang="zh-CN" dirty="0" smtClean="0">
                    <a:latin typeface="Tahoma" pitchFamily="34" charset="0"/>
                  </a:rPr>
                  <a:t>SSL)</a:t>
                </a:r>
                <a:r>
                  <a:rPr lang="zh-CN" altLang="en-US" dirty="0" smtClean="0">
                    <a:latin typeface="Tahoma" pitchFamily="34" charset="0"/>
                  </a:rPr>
                  <a:t>中得到应用</a:t>
                </a:r>
                <a:endParaRPr lang="en-US" altLang="zh-CN" dirty="0" smtClean="0">
                  <a:latin typeface="Tahoma" pitchFamily="34" charset="0"/>
                </a:endParaRPr>
              </a:p>
              <a:p>
                <a:endParaRPr lang="en-US" altLang="zh-CN" dirty="0" smtClean="0">
                  <a:latin typeface="Tahoma" pitchFamily="34" charset="0"/>
                </a:endParaRPr>
              </a:p>
              <a:p>
                <a:r>
                  <a:rPr lang="en-US" altLang="zh-CN" dirty="0" smtClean="0">
                    <a:latin typeface="Tahoma" pitchFamily="34" charset="0"/>
                  </a:rPr>
                  <a:t>HMAC</a:t>
                </a:r>
                <a:r>
                  <a:rPr lang="zh-CN" altLang="en-US" dirty="0" smtClean="0">
                    <a:latin typeface="Tahoma" pitchFamily="34" charset="0"/>
                  </a:rPr>
                  <a:t>算法可表示为：</a:t>
                </a:r>
                <a:endParaRPr lang="en-US" altLang="zh-CN" dirty="0" smtClean="0">
                  <a:latin typeface="Tahoma" pitchFamily="34" charset="0"/>
                </a:endParaRPr>
              </a:p>
              <a:p>
                <a:pPr marL="0" indent="0">
                  <a:buNone/>
                </a:pPr>
                <a:r>
                  <a:rPr lang="pt-BR" altLang="zh-CN" dirty="0" smtClean="0">
                    <a:latin typeface="Tahoma" pitchFamily="34" charset="0"/>
                  </a:rPr>
                  <a:t>   </a:t>
                </a:r>
              </a:p>
              <a:p>
                <a:pPr>
                  <a:buFontTx/>
                  <a:buNone/>
                </a:pPr>
                <a:r>
                  <a:rPr lang="pt-BR" altLang="zh-CN" dirty="0" smtClean="0">
                    <a:solidFill>
                      <a:srgbClr val="FF0000"/>
                    </a:solidFill>
                    <a:latin typeface="Tahoma" pitchFamily="34" charset="0"/>
                  </a:rPr>
                  <a:t> </a:t>
                </a:r>
                <a14:m>
                  <m:oMath xmlns:m="http://schemas.openxmlformats.org/officeDocument/2006/math">
                    <m:r>
                      <a:rPr lang="pt-BR" altLang="zh-CN" i="1" dirty="0" smtClean="0">
                        <a:solidFill>
                          <a:srgbClr val="FF0000"/>
                        </a:solidFill>
                        <a:latin typeface="Cambria Math"/>
                      </a:rPr>
                      <m:t>𝐻𝑀𝐴𝐶</m:t>
                    </m:r>
                    <m:r>
                      <a:rPr lang="pt-BR" altLang="zh-CN" i="1" dirty="0" smtClean="0">
                        <a:solidFill>
                          <a:srgbClr val="FF0000"/>
                        </a:solidFill>
                        <a:latin typeface="Cambria Math"/>
                      </a:rPr>
                      <m:t>(</m:t>
                    </m:r>
                    <m:r>
                      <a:rPr lang="pt-BR" altLang="zh-CN" i="1" dirty="0" smtClean="0">
                        <a:solidFill>
                          <a:srgbClr val="FF0000"/>
                        </a:solidFill>
                        <a:latin typeface="Cambria Math"/>
                      </a:rPr>
                      <m:t>𝑀</m:t>
                    </m:r>
                    <m:r>
                      <a:rPr lang="en-US" altLang="zh-CN" i="1" dirty="0" smtClean="0">
                        <a:solidFill>
                          <a:srgbClr val="FF0000"/>
                        </a:solidFill>
                        <a:latin typeface="Cambria Math"/>
                      </a:rPr>
                      <m:t>, </m:t>
                    </m:r>
                    <m:r>
                      <a:rPr lang="pt-BR" altLang="zh-CN" i="1" dirty="0" smtClean="0">
                        <a:solidFill>
                          <a:srgbClr val="FF0000"/>
                        </a:solidFill>
                        <a:latin typeface="Cambria Math"/>
                      </a:rPr>
                      <m:t>𝐾</m:t>
                    </m:r>
                    <m:r>
                      <a:rPr lang="pt-BR" altLang="zh-CN" i="1" dirty="0" smtClean="0">
                        <a:solidFill>
                          <a:srgbClr val="FF0000"/>
                        </a:solidFill>
                        <a:latin typeface="Cambria Math"/>
                      </a:rPr>
                      <m:t>)=</m:t>
                    </m:r>
                    <m:r>
                      <a:rPr lang="pt-BR" altLang="zh-CN" i="1" dirty="0" smtClean="0">
                        <a:solidFill>
                          <a:srgbClr val="FF0000"/>
                        </a:solidFill>
                        <a:latin typeface="Cambria Math"/>
                      </a:rPr>
                      <m:t>h</m:t>
                    </m:r>
                    <m:r>
                      <a:rPr lang="pt-BR" altLang="zh-CN" i="1" dirty="0" smtClean="0">
                        <a:solidFill>
                          <a:srgbClr val="FF0000"/>
                        </a:solidFill>
                        <a:latin typeface="Cambria Math"/>
                      </a:rPr>
                      <m:t>((</m:t>
                    </m:r>
                    <m:r>
                      <a:rPr lang="pt-BR" altLang="zh-CN" i="1" dirty="0" smtClean="0">
                        <a:solidFill>
                          <a:srgbClr val="FF0000"/>
                        </a:solidFill>
                        <a:latin typeface="Cambria Math"/>
                      </a:rPr>
                      <m:t>𝐾</m:t>
                    </m:r>
                    <m:r>
                      <a:rPr lang="pt-BR" altLang="zh-CN" i="1" dirty="0" smtClean="0">
                        <a:solidFill>
                          <a:srgbClr val="FF0000"/>
                        </a:solidFill>
                        <a:latin typeface="Cambria Math"/>
                      </a:rPr>
                      <m:t>+</m:t>
                    </m:r>
                    <m:r>
                      <a:rPr lang="pt-BR" altLang="zh-CN" i="1" dirty="0" smtClean="0">
                        <a:solidFill>
                          <a:srgbClr val="FF0000"/>
                        </a:solidFill>
                        <a:latin typeface="Cambria Math"/>
                      </a:rPr>
                      <m:t>𝑜𝑝𝑎𝑑</m:t>
                    </m:r>
                    <m:r>
                      <a:rPr lang="pt-BR" altLang="zh-CN" i="1" dirty="0" smtClean="0">
                        <a:solidFill>
                          <a:srgbClr val="FF0000"/>
                        </a:solidFill>
                        <a:latin typeface="Cambria Math"/>
                      </a:rPr>
                      <m:t>)‖</m:t>
                    </m:r>
                    <m:r>
                      <a:rPr lang="pt-BR" altLang="zh-CN" i="1" dirty="0" smtClean="0">
                        <a:solidFill>
                          <a:srgbClr val="FF0000"/>
                        </a:solidFill>
                        <a:latin typeface="Cambria Math"/>
                      </a:rPr>
                      <m:t>h</m:t>
                    </m:r>
                    <m:r>
                      <a:rPr lang="pt-BR" altLang="zh-CN" i="1" dirty="0" smtClean="0">
                        <a:solidFill>
                          <a:srgbClr val="FF0000"/>
                        </a:solidFill>
                        <a:latin typeface="Cambria Math"/>
                      </a:rPr>
                      <m:t>((</m:t>
                    </m:r>
                    <m:r>
                      <a:rPr lang="pt-BR" altLang="zh-CN" i="1" dirty="0" smtClean="0">
                        <a:solidFill>
                          <a:srgbClr val="FF0000"/>
                        </a:solidFill>
                        <a:latin typeface="Cambria Math"/>
                      </a:rPr>
                      <m:t>𝐾</m:t>
                    </m:r>
                    <m:r>
                      <a:rPr lang="pt-BR" altLang="zh-CN" i="1" dirty="0" smtClean="0">
                        <a:solidFill>
                          <a:srgbClr val="FF0000"/>
                        </a:solidFill>
                        <a:latin typeface="Cambria Math"/>
                      </a:rPr>
                      <m:t>+</m:t>
                    </m:r>
                    <m:r>
                      <a:rPr lang="pt-BR" altLang="zh-CN" i="1" dirty="0" smtClean="0">
                        <a:solidFill>
                          <a:srgbClr val="FF0000"/>
                        </a:solidFill>
                        <a:latin typeface="Cambria Math"/>
                      </a:rPr>
                      <m:t>𝑖𝑝𝑎𝑑</m:t>
                    </m:r>
                    <m:r>
                      <a:rPr lang="pt-BR" altLang="zh-CN" i="1" dirty="0" smtClean="0">
                        <a:solidFill>
                          <a:srgbClr val="FF0000"/>
                        </a:solidFill>
                        <a:latin typeface="Cambria Math"/>
                      </a:rPr>
                      <m:t>)‖</m:t>
                    </m:r>
                    <m:r>
                      <a:rPr lang="pt-BR" altLang="zh-CN" i="1" dirty="0" smtClean="0">
                        <a:solidFill>
                          <a:srgbClr val="FF0000"/>
                        </a:solidFill>
                        <a:latin typeface="Cambria Math"/>
                      </a:rPr>
                      <m:t>𝑀</m:t>
                    </m:r>
                    <m:r>
                      <a:rPr lang="pt-BR" altLang="zh-CN" i="1" dirty="0" smtClean="0">
                        <a:solidFill>
                          <a:srgbClr val="FF0000"/>
                        </a:solidFill>
                        <a:latin typeface="Cambria Math"/>
                      </a:rPr>
                      <m:t>))</m:t>
                    </m:r>
                  </m:oMath>
                </a14:m>
                <a:endParaRPr lang="pt-BR" altLang="zh-CN" dirty="0" smtClean="0">
                  <a:solidFill>
                    <a:srgbClr val="FF0000"/>
                  </a:solidFill>
                  <a:latin typeface="Tahoma" pitchFamily="34"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r="-103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71</a:t>
            </a:fld>
            <a:endParaRPr lang="en-US" altLang="zh-CN"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HMAC</a:t>
            </a:r>
            <a:r>
              <a:rPr lang="zh-CN" altLang="en-US" dirty="0" smtClean="0"/>
              <a:t>的构造</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72</a:t>
            </a:fld>
            <a:endParaRPr lang="en-US" altLang="zh-CN" dirty="0"/>
          </a:p>
        </p:txBody>
      </p: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7823200" cy="46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HMAC</a:t>
            </a:r>
            <a:r>
              <a:rPr lang="zh-CN" altLang="en-US" dirty="0" smtClean="0"/>
              <a:t>的有效实现方案</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73</a:t>
            </a:fld>
            <a:endParaRPr lang="en-US" altLang="zh-CN" dirty="0"/>
          </a:p>
        </p:txBody>
      </p:sp>
      <p:sp>
        <p:nvSpPr>
          <p:cNvPr id="3" name="内容占位符 2"/>
          <p:cNvSpPr>
            <a:spLocks noGrp="1"/>
          </p:cNvSpPr>
          <p:nvPr>
            <p:ph idx="1"/>
          </p:nvPr>
        </p:nvSpPr>
        <p:spPr/>
        <p:txBody>
          <a:bodyPr/>
          <a:lstStyle/>
          <a:p>
            <a:endParaRPr lang="zh-CN" altLang="en-US"/>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03818"/>
            <a:ext cx="8490448" cy="482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HMAC</a:t>
            </a:r>
            <a:r>
              <a:rPr lang="zh-CN" altLang="en-AU" dirty="0" smtClean="0"/>
              <a:t>设计目标</a:t>
            </a:r>
            <a:endParaRPr lang="zh-CN" altLang="en-US" dirty="0"/>
          </a:p>
        </p:txBody>
      </p:sp>
      <p:sp>
        <p:nvSpPr>
          <p:cNvPr id="3" name="内容占位符 2"/>
          <p:cNvSpPr>
            <a:spLocks noGrp="1"/>
          </p:cNvSpPr>
          <p:nvPr>
            <p:ph idx="1"/>
          </p:nvPr>
        </p:nvSpPr>
        <p:spPr/>
        <p:txBody>
          <a:bodyPr/>
          <a:lstStyle/>
          <a:p>
            <a:pPr>
              <a:lnSpc>
                <a:spcPct val="85000"/>
              </a:lnSpc>
            </a:pPr>
            <a:r>
              <a:rPr lang="en-AU" altLang="zh-CN" dirty="0" smtClean="0"/>
              <a:t>HMAC</a:t>
            </a:r>
            <a:r>
              <a:rPr lang="zh-CN" altLang="en-AU" dirty="0" smtClean="0"/>
              <a:t>是</a:t>
            </a:r>
            <a:r>
              <a:rPr lang="en-AU" altLang="zh-CN" b="1" dirty="0" smtClean="0">
                <a:solidFill>
                  <a:srgbClr val="FF0000"/>
                </a:solidFill>
              </a:rPr>
              <a:t>IP</a:t>
            </a:r>
            <a:r>
              <a:rPr lang="zh-CN" altLang="en-AU" b="1" dirty="0" smtClean="0">
                <a:solidFill>
                  <a:srgbClr val="FF0000"/>
                </a:solidFill>
              </a:rPr>
              <a:t>安全</a:t>
            </a:r>
            <a:r>
              <a:rPr lang="en-US" altLang="zh-CN" b="1" dirty="0" smtClean="0">
                <a:solidFill>
                  <a:srgbClr val="FF0000"/>
                </a:solidFill>
              </a:rPr>
              <a:t>(</a:t>
            </a:r>
            <a:r>
              <a:rPr lang="en-US" altLang="zh-CN" b="1" dirty="0" err="1" smtClean="0">
                <a:solidFill>
                  <a:srgbClr val="FF0000"/>
                </a:solidFill>
              </a:rPr>
              <a:t>IPSec</a:t>
            </a:r>
            <a:r>
              <a:rPr lang="en-US" altLang="zh-CN" b="1" dirty="0" smtClean="0">
                <a:solidFill>
                  <a:srgbClr val="FF0000"/>
                </a:solidFill>
              </a:rPr>
              <a:t>)</a:t>
            </a:r>
            <a:r>
              <a:rPr lang="zh-CN" altLang="en-AU" dirty="0" smtClean="0"/>
              <a:t>必须实现的</a:t>
            </a:r>
            <a:r>
              <a:rPr lang="en-AU" altLang="zh-CN" dirty="0" smtClean="0"/>
              <a:t>MAC</a:t>
            </a:r>
            <a:r>
              <a:rPr lang="zh-CN" altLang="en-AU" dirty="0" smtClean="0"/>
              <a:t>方案，设计目标是：</a:t>
            </a:r>
          </a:p>
          <a:p>
            <a:pPr lvl="1">
              <a:lnSpc>
                <a:spcPct val="85000"/>
              </a:lnSpc>
            </a:pPr>
            <a:endParaRPr lang="zh-CN" altLang="en-AU" dirty="0" smtClean="0"/>
          </a:p>
          <a:p>
            <a:pPr lvl="1">
              <a:lnSpc>
                <a:spcPct val="85000"/>
              </a:lnSpc>
            </a:pPr>
            <a:r>
              <a:rPr lang="zh-CN" altLang="en-AU" dirty="0" smtClean="0"/>
              <a:t>如果已知嵌入的散列函数的强度，则完全可知认证机制抗密码分析的强度</a:t>
            </a:r>
          </a:p>
          <a:p>
            <a:pPr lvl="1">
              <a:lnSpc>
                <a:spcPct val="85000"/>
              </a:lnSpc>
            </a:pPr>
            <a:endParaRPr lang="zh-CN" altLang="en-AU" dirty="0" smtClean="0"/>
          </a:p>
          <a:p>
            <a:pPr lvl="1">
              <a:lnSpc>
                <a:spcPct val="85000"/>
              </a:lnSpc>
            </a:pPr>
            <a:r>
              <a:rPr lang="zh-CN" altLang="en-AU" dirty="0" smtClean="0"/>
              <a:t>用新散列函数替代原来嵌入的散列函数很容易</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74</a:t>
            </a:fld>
            <a:endParaRPr lang="en-US" altLang="zh-CN"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HMAC</a:t>
            </a:r>
            <a:r>
              <a:rPr lang="zh-CN" altLang="en-US" dirty="0" smtClean="0"/>
              <a:t>的安全性</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smtClean="0"/>
                  <a:t>使用</a:t>
                </a:r>
                <a:r>
                  <a:rPr lang="zh-CN" altLang="en-US" dirty="0" smtClean="0">
                    <a:solidFill>
                      <a:srgbClr val="FF0000"/>
                    </a:solidFill>
                  </a:rPr>
                  <a:t>加密算法</a:t>
                </a:r>
                <a:r>
                  <a:rPr lang="zh-CN" altLang="en-US" dirty="0" smtClean="0"/>
                  <a:t>加密消息时，其安全性一般依赖于密钥的比特长度，攻击者可以使用穷举攻击法来尝试所有可能的密钥</a:t>
                </a:r>
                <a:endParaRPr lang="en-US" altLang="zh-CN" dirty="0" smtClean="0"/>
              </a:p>
              <a:p>
                <a:r>
                  <a:rPr lang="zh-CN" altLang="en-US" dirty="0" smtClean="0"/>
                  <a:t>对于</a:t>
                </a:r>
                <a:r>
                  <a:rPr lang="en-US" altLang="zh-CN" dirty="0" smtClean="0"/>
                  <a:t>MAC</a:t>
                </a:r>
                <a:r>
                  <a:rPr lang="zh-CN" altLang="en-US" dirty="0" smtClean="0"/>
                  <a:t>，情况则完全不同</a:t>
                </a:r>
                <a:endParaRPr lang="en-US" altLang="zh-CN" dirty="0" smtClean="0"/>
              </a:p>
              <a:p>
                <a:pPr lvl="1"/>
                <a:r>
                  <a:rPr lang="en-US" altLang="zh-CN" dirty="0" smtClean="0"/>
                  <a:t>MAC</a:t>
                </a:r>
                <a:r>
                  <a:rPr lang="zh-CN" altLang="en-US" dirty="0" smtClean="0"/>
                  <a:t>是</a:t>
                </a:r>
                <a:r>
                  <a:rPr lang="zh-CN" altLang="en-US" dirty="0" smtClean="0">
                    <a:solidFill>
                      <a:srgbClr val="FF0000"/>
                    </a:solidFill>
                  </a:rPr>
                  <a:t>多对一</a:t>
                </a:r>
                <a:r>
                  <a:rPr lang="zh-CN" altLang="en-US" dirty="0" smtClean="0"/>
                  <a:t>的函数</a:t>
                </a:r>
                <a:endParaRPr lang="en-US" altLang="zh-CN" dirty="0" smtClean="0"/>
              </a:p>
              <a:p>
                <a:pPr lvl="1"/>
                <a:r>
                  <a:rPr lang="zh-CN" altLang="en-US" dirty="0" smtClean="0"/>
                  <a:t>假设对手已获得消息和相应的</a:t>
                </a:r>
                <a:r>
                  <a:rPr lang="en-US" altLang="zh-CN" dirty="0" smtClean="0"/>
                  <a:t>MAC</a:t>
                </a:r>
                <a14:m>
                  <m:oMath xmlns:m="http://schemas.openxmlformats.org/officeDocument/2006/math">
                    <m:r>
                      <a:rPr lang="zh-CN" altLang="en-US" b="0" i="0" dirty="0" smtClean="0">
                        <a:latin typeface="Cambria Math"/>
                      </a:rPr>
                      <m:t>且</m:t>
                    </m:r>
                    <m:r>
                      <a:rPr lang="en-US" altLang="zh-CN" i="1" dirty="0" smtClean="0">
                        <a:latin typeface="Cambria Math"/>
                      </a:rPr>
                      <m:t>𝑘</m:t>
                    </m:r>
                    <m:r>
                      <a:rPr lang="zh-CN" altLang="en-US" i="1" dirty="0" smtClean="0">
                        <a:latin typeface="Cambria Math"/>
                      </a:rPr>
                      <m:t>＞</m:t>
                    </m:r>
                    <m:r>
                      <a:rPr lang="en-US" altLang="zh-CN" i="1" dirty="0" smtClean="0">
                        <a:latin typeface="Cambria Math"/>
                      </a:rPr>
                      <m:t>𝑛</m:t>
                    </m:r>
                  </m:oMath>
                </a14:m>
                <a:r>
                  <a:rPr lang="zh-CN" altLang="en-US" dirty="0" smtClean="0"/>
                  <a:t>，即密钥长度大于</a:t>
                </a:r>
                <a:r>
                  <a:rPr lang="en-US" altLang="zh-CN" dirty="0" smtClean="0"/>
                  <a:t>MAC</a:t>
                </a:r>
                <a:r>
                  <a:rPr lang="zh-CN" altLang="en-US" dirty="0" smtClean="0"/>
                  <a:t>长度</a:t>
                </a:r>
                <a:endParaRPr lang="en-US" altLang="zh-CN" dirty="0" smtClean="0"/>
              </a:p>
              <a:p>
                <a:pPr lvl="1"/>
                <a:r>
                  <a:rPr lang="zh-CN" altLang="en-US" dirty="0" smtClean="0"/>
                  <a:t>已知</a:t>
                </a:r>
                <a14:m>
                  <m:oMath xmlns:m="http://schemas.openxmlformats.org/officeDocument/2006/math">
                    <m:r>
                      <a:rPr lang="en-US" altLang="zh-CN" i="1" dirty="0" smtClean="0">
                        <a:latin typeface="Cambria Math"/>
                      </a:rPr>
                      <m:t>𝑀</m:t>
                    </m:r>
                    <m:r>
                      <a:rPr lang="en-US" altLang="zh-CN" i="1" baseline="-25000" dirty="0" smtClean="0">
                        <a:latin typeface="Cambria Math"/>
                      </a:rPr>
                      <m:t>1</m:t>
                    </m:r>
                  </m:oMath>
                </a14:m>
                <a:r>
                  <a:rPr lang="zh-CN" altLang="en-US" dirty="0" smtClean="0"/>
                  <a:t>和</a:t>
                </a:r>
                <a14:m>
                  <m:oMath xmlns:m="http://schemas.openxmlformats.org/officeDocument/2006/math">
                    <m:r>
                      <a:rPr lang="en-US" altLang="zh-CN" i="1" dirty="0" smtClean="0">
                        <a:latin typeface="Cambria Math"/>
                      </a:rPr>
                      <m:t>𝑀𝐴𝐶</m:t>
                    </m:r>
                    <m:r>
                      <a:rPr lang="en-US" altLang="zh-CN" i="1" baseline="-25000" dirty="0" smtClean="0">
                        <a:latin typeface="Cambria Math"/>
                      </a:rPr>
                      <m:t>1</m:t>
                    </m:r>
                  </m:oMath>
                </a14:m>
                <a:r>
                  <a:rPr lang="zh-CN" altLang="en-US" dirty="0" smtClean="0"/>
                  <a:t>，</a:t>
                </a:r>
                <a14:m>
                  <m:oMath xmlns:m="http://schemas.openxmlformats.org/officeDocument/2006/math">
                    <m:r>
                      <a:rPr lang="en-US" altLang="zh-CN" i="1" dirty="0" smtClean="0">
                        <a:latin typeface="Cambria Math"/>
                      </a:rPr>
                      <m:t>𝑀𝐴𝐶</m:t>
                    </m:r>
                    <m:r>
                      <a:rPr lang="en-US" altLang="zh-CN" i="1" baseline="-25000" dirty="0" smtClean="0">
                        <a:latin typeface="Cambria Math"/>
                      </a:rPr>
                      <m:t>1</m:t>
                    </m:r>
                    <m:r>
                      <a:rPr lang="zh-CN" altLang="en-US" i="1" dirty="0" smtClean="0">
                        <a:latin typeface="Cambria Math"/>
                      </a:rPr>
                      <m:t>＝</m:t>
                    </m:r>
                    <m:r>
                      <a:rPr lang="en-US" altLang="zh-CN" i="1" dirty="0" smtClean="0">
                        <a:latin typeface="Cambria Math"/>
                      </a:rPr>
                      <m:t>𝐶</m:t>
                    </m:r>
                    <m:r>
                      <a:rPr lang="en-US" altLang="zh-CN" i="1" baseline="-25000" dirty="0" smtClean="0">
                        <a:latin typeface="Cambria Math"/>
                      </a:rPr>
                      <m:t>𝑘</m:t>
                    </m:r>
                    <m:r>
                      <a:rPr lang="en-US" altLang="zh-CN" i="1" baseline="-25000" dirty="0" smtClean="0">
                        <a:latin typeface="Cambria Math"/>
                      </a:rPr>
                      <m:t>1(</m:t>
                    </m:r>
                    <m:r>
                      <a:rPr lang="en-US" altLang="zh-CN" i="1" dirty="0" smtClean="0">
                        <a:latin typeface="Cambria Math"/>
                      </a:rPr>
                      <m:t>𝑀</m:t>
                    </m:r>
                    <m:r>
                      <a:rPr lang="en-US" altLang="zh-CN" i="1" baseline="-25000" dirty="0" smtClean="0">
                        <a:latin typeface="Cambria Math"/>
                      </a:rPr>
                      <m:t>1</m:t>
                    </m:r>
                    <m:r>
                      <a:rPr lang="en-US" altLang="zh-CN" i="1" dirty="0" smtClean="0">
                        <a:latin typeface="Cambria Math"/>
                      </a:rPr>
                      <m:t>)</m:t>
                    </m:r>
                  </m:oMath>
                </a14:m>
                <a:r>
                  <a:rPr lang="zh-CN" altLang="en-US" dirty="0" smtClean="0"/>
                  <a:t>。密码分析者必须对所有可能的密钥值</a:t>
                </a:r>
                <a14:m>
                  <m:oMath xmlns:m="http://schemas.openxmlformats.org/officeDocument/2006/math">
                    <m:r>
                      <a:rPr lang="en-US" altLang="zh-CN" i="1" dirty="0" smtClean="0">
                        <a:latin typeface="Cambria Math"/>
                      </a:rPr>
                      <m:t>𝐾</m:t>
                    </m:r>
                    <m:r>
                      <a:rPr lang="en-US" altLang="zh-CN" i="1" baseline="-25000" dirty="0" err="1" smtClean="0">
                        <a:latin typeface="Cambria Math"/>
                      </a:rPr>
                      <m:t>𝑖</m:t>
                    </m:r>
                  </m:oMath>
                </a14:m>
                <a:r>
                  <a:rPr lang="zh-CN" altLang="en-US" dirty="0" smtClean="0"/>
                  <a:t>执行</a:t>
                </a:r>
                <a14:m>
                  <m:oMath xmlns:m="http://schemas.openxmlformats.org/officeDocument/2006/math">
                    <m:r>
                      <a:rPr lang="en-US" altLang="zh-CN" i="1" dirty="0" smtClean="0">
                        <a:latin typeface="Cambria Math"/>
                      </a:rPr>
                      <m:t>𝑀𝐴𝐶</m:t>
                    </m:r>
                    <m:r>
                      <a:rPr lang="en-US" altLang="zh-CN" i="1" baseline="-25000" dirty="0" err="1" smtClean="0">
                        <a:latin typeface="Cambria Math"/>
                      </a:rPr>
                      <m:t>𝑖</m:t>
                    </m:r>
                    <m:r>
                      <a:rPr lang="zh-CN" altLang="en-US" i="1" dirty="0" smtClean="0">
                        <a:latin typeface="Cambria Math"/>
                      </a:rPr>
                      <m:t>＝</m:t>
                    </m:r>
                    <m:r>
                      <a:rPr lang="en-US" altLang="zh-CN" i="1" dirty="0" err="1" smtClean="0">
                        <a:latin typeface="Cambria Math"/>
                      </a:rPr>
                      <m:t>𝐶</m:t>
                    </m:r>
                    <m:r>
                      <a:rPr lang="en-US" altLang="zh-CN" i="1" baseline="-25000" dirty="0" err="1" smtClean="0">
                        <a:latin typeface="Cambria Math"/>
                      </a:rPr>
                      <m:t>𝑘𝑖</m:t>
                    </m:r>
                    <m:r>
                      <a:rPr lang="en-US" altLang="zh-CN" i="1" dirty="0" smtClean="0">
                        <a:latin typeface="Cambria Math"/>
                      </a:rPr>
                      <m:t>(</m:t>
                    </m:r>
                    <m:r>
                      <a:rPr lang="en-US" altLang="zh-CN" i="1" dirty="0" smtClean="0">
                        <a:latin typeface="Cambria Math"/>
                      </a:rPr>
                      <m:t>𝑀</m:t>
                    </m:r>
                    <m:r>
                      <a:rPr lang="en-US" altLang="zh-CN" i="1" baseline="-25000" dirty="0" smtClean="0">
                        <a:latin typeface="Cambria Math"/>
                      </a:rPr>
                      <m:t>1</m:t>
                    </m:r>
                    <m:r>
                      <a:rPr lang="en-US" altLang="zh-CN" i="1" dirty="0" smtClean="0">
                        <a:latin typeface="Cambria Math"/>
                      </a:rPr>
                      <m:t>)</m:t>
                    </m:r>
                  </m:oMath>
                </a14:m>
                <a:r>
                  <a:rPr lang="zh-CN" altLang="en-US" dirty="0" smtClean="0"/>
                  <a:t>。当</a:t>
                </a:r>
                <a14:m>
                  <m:oMath xmlns:m="http://schemas.openxmlformats.org/officeDocument/2006/math">
                    <m:r>
                      <a:rPr lang="en-US" altLang="zh-CN" i="1" dirty="0" smtClean="0">
                        <a:latin typeface="Cambria Math"/>
                      </a:rPr>
                      <m:t>𝑀𝐴𝐶</m:t>
                    </m:r>
                    <m:r>
                      <a:rPr lang="en-US" altLang="zh-CN" i="1" baseline="-25000" dirty="0" err="1" smtClean="0">
                        <a:latin typeface="Cambria Math"/>
                      </a:rPr>
                      <m:t>𝑖</m:t>
                    </m:r>
                    <m:r>
                      <a:rPr lang="en-US" altLang="zh-CN" i="1" dirty="0" smtClean="0">
                        <a:latin typeface="Cambria Math"/>
                      </a:rPr>
                      <m:t>= </m:t>
                    </m:r>
                    <m:r>
                      <a:rPr lang="en-US" altLang="zh-CN" i="1" dirty="0" smtClean="0">
                        <a:latin typeface="Cambria Math"/>
                      </a:rPr>
                      <m:t>𝑀𝐴𝐶</m:t>
                    </m:r>
                    <m:r>
                      <a:rPr lang="en-US" altLang="zh-CN" i="1" baseline="-25000" dirty="0" smtClean="0">
                        <a:latin typeface="Cambria Math"/>
                      </a:rPr>
                      <m:t>1</m:t>
                    </m:r>
                  </m:oMath>
                </a14:m>
                <a:r>
                  <a:rPr lang="zh-CN" altLang="en-US" dirty="0" smtClean="0"/>
                  <a:t>时，则至少找到一个密钥</a:t>
                </a:r>
                <a:endParaRPr lang="en-US" altLang="zh-CN" dirty="0" smtClean="0"/>
              </a:p>
              <a:p>
                <a:pPr lvl="1"/>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3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75</a:t>
            </a:fld>
            <a:endParaRPr lang="en-US" altLang="zh-C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总共将产生</a:t>
                </a:r>
                <a14:m>
                  <m:oMath xmlns:m="http://schemas.openxmlformats.org/officeDocument/2006/math">
                    <m:r>
                      <a:rPr lang="en-US" altLang="zh-CN" i="1" dirty="0" smtClean="0">
                        <a:solidFill>
                          <a:srgbClr val="FF0000"/>
                        </a:solidFill>
                        <a:latin typeface="Cambria Math"/>
                      </a:rPr>
                      <m:t>2</m:t>
                    </m:r>
                    <m:r>
                      <a:rPr lang="en-US" altLang="zh-CN" i="1" baseline="30000" dirty="0" smtClean="0">
                        <a:solidFill>
                          <a:srgbClr val="FF0000"/>
                        </a:solidFill>
                        <a:latin typeface="Cambria Math"/>
                      </a:rPr>
                      <m:t>𝑘</m:t>
                    </m:r>
                  </m:oMath>
                </a14:m>
                <a:r>
                  <a:rPr lang="zh-CN" altLang="en-US" dirty="0" smtClean="0"/>
                  <a:t>个</a:t>
                </a:r>
                <a:r>
                  <a:rPr lang="en-US" altLang="zh-CN" dirty="0" smtClean="0"/>
                  <a:t>MAC</a:t>
                </a:r>
                <a:r>
                  <a:rPr lang="zh-CN" altLang="en-US" dirty="0" smtClean="0"/>
                  <a:t>，但只有</a:t>
                </a:r>
                <a14:m>
                  <m:oMath xmlns:m="http://schemas.openxmlformats.org/officeDocument/2006/math">
                    <m:r>
                      <a:rPr lang="en-US" altLang="zh-CN" i="1" dirty="0" smtClean="0">
                        <a:solidFill>
                          <a:srgbClr val="FF0000"/>
                        </a:solidFill>
                        <a:latin typeface="Cambria Math"/>
                      </a:rPr>
                      <m:t>2</m:t>
                    </m:r>
                    <m:r>
                      <a:rPr lang="en-US" altLang="zh-CN" i="1" baseline="30000" dirty="0" smtClean="0">
                        <a:solidFill>
                          <a:srgbClr val="FF0000"/>
                        </a:solidFill>
                        <a:latin typeface="Cambria Math"/>
                      </a:rPr>
                      <m:t>𝑛</m:t>
                    </m:r>
                  </m:oMath>
                </a14:m>
                <a:r>
                  <a:rPr lang="zh-CN" altLang="en-US" dirty="0" smtClean="0"/>
                  <a:t>个不同的</a:t>
                </a:r>
                <a:r>
                  <a:rPr lang="en-US" altLang="zh-CN" dirty="0" smtClean="0"/>
                  <a:t>MAC</a:t>
                </a:r>
                <a:r>
                  <a:rPr lang="zh-CN" altLang="en-US" dirty="0" smtClean="0"/>
                  <a:t>值。因此，许多密钥能产生同一个</a:t>
                </a:r>
                <a:r>
                  <a:rPr lang="en-US" altLang="zh-CN" dirty="0" smtClean="0"/>
                  <a:t>MAC</a:t>
                </a:r>
                <a:r>
                  <a:rPr lang="zh-CN" altLang="en-US" dirty="0" smtClean="0"/>
                  <a:t>，但攻击者却无法确认真正的密钥。平均说来，总共</a:t>
                </a:r>
                <a14:m>
                  <m:oMath xmlns:m="http://schemas.openxmlformats.org/officeDocument/2006/math">
                    <m:r>
                      <a:rPr lang="en-US" altLang="zh-CN" i="1" dirty="0" smtClean="0">
                        <a:solidFill>
                          <a:srgbClr val="FF0000"/>
                        </a:solidFill>
                        <a:latin typeface="Cambria Math"/>
                      </a:rPr>
                      <m:t>2</m:t>
                    </m:r>
                    <m:r>
                      <a:rPr lang="en-US" altLang="zh-CN" i="1" baseline="30000" dirty="0" smtClean="0">
                        <a:solidFill>
                          <a:srgbClr val="FF0000"/>
                        </a:solidFill>
                        <a:latin typeface="Cambria Math"/>
                      </a:rPr>
                      <m:t>𝑘</m:t>
                    </m:r>
                    <m:r>
                      <a:rPr lang="en-US" altLang="zh-CN" i="1" dirty="0" smtClean="0">
                        <a:solidFill>
                          <a:srgbClr val="FF0000"/>
                        </a:solidFill>
                        <a:latin typeface="Cambria Math"/>
                      </a:rPr>
                      <m:t>/2</m:t>
                    </m:r>
                    <m:r>
                      <a:rPr lang="en-US" altLang="zh-CN" i="1" baseline="30000" dirty="0" smtClean="0">
                        <a:solidFill>
                          <a:srgbClr val="FF0000"/>
                        </a:solidFill>
                        <a:latin typeface="Cambria Math"/>
                      </a:rPr>
                      <m:t>𝑛</m:t>
                    </m:r>
                    <m:r>
                      <a:rPr lang="zh-CN" altLang="en-US" i="1" dirty="0" smtClean="0">
                        <a:solidFill>
                          <a:srgbClr val="FF0000"/>
                        </a:solidFill>
                        <a:latin typeface="Cambria Math"/>
                      </a:rPr>
                      <m:t>＝</m:t>
                    </m:r>
                    <m:sSup>
                      <m:sSupPr>
                        <m:ctrlPr>
                          <a:rPr lang="en-US" altLang="zh-CN" b="0" i="1" dirty="0" smtClean="0">
                            <a:solidFill>
                              <a:srgbClr val="FF0000"/>
                            </a:solidFill>
                            <a:latin typeface="Cambria Math"/>
                          </a:rPr>
                        </m:ctrlPr>
                      </m:sSupPr>
                      <m:e>
                        <m:r>
                          <a:rPr lang="en-US" altLang="zh-CN" b="0" i="1" dirty="0" smtClean="0">
                            <a:solidFill>
                              <a:srgbClr val="FF0000"/>
                            </a:solidFill>
                            <a:latin typeface="Cambria Math"/>
                          </a:rPr>
                          <m:t>2</m:t>
                        </m:r>
                      </m:e>
                      <m:sup>
                        <m:r>
                          <a:rPr lang="en-US" altLang="zh-CN" i="1" dirty="0">
                            <a:solidFill>
                              <a:srgbClr val="FF0000"/>
                            </a:solidFill>
                            <a:latin typeface="Cambria Math"/>
                          </a:rPr>
                          <m:t>𝑘</m:t>
                        </m:r>
                        <m:r>
                          <a:rPr lang="en-US" altLang="zh-CN" i="1" dirty="0">
                            <a:solidFill>
                              <a:srgbClr val="FF0000"/>
                            </a:solidFill>
                            <a:latin typeface="Cambria Math"/>
                          </a:rPr>
                          <m:t>−</m:t>
                        </m:r>
                        <m:r>
                          <a:rPr lang="en-US" altLang="zh-CN" i="1" dirty="0">
                            <a:solidFill>
                              <a:srgbClr val="FF0000"/>
                            </a:solidFill>
                            <a:latin typeface="Cambria Math"/>
                          </a:rPr>
                          <m:t>𝑛</m:t>
                        </m:r>
                      </m:sup>
                    </m:sSup>
                  </m:oMath>
                </a14:m>
                <a:r>
                  <a:rPr lang="zh-CN" altLang="en-US" dirty="0" smtClean="0"/>
                  <a:t>个密钥将产生</a:t>
                </a:r>
                <a:r>
                  <a:rPr lang="zh-CN" altLang="en-US" dirty="0"/>
                  <a:t>同样</a:t>
                </a:r>
                <a:r>
                  <a:rPr lang="zh-CN" altLang="en-US" dirty="0" smtClean="0"/>
                  <a:t>的</a:t>
                </a:r>
                <a:r>
                  <a:rPr lang="en-US" altLang="zh-CN" dirty="0" smtClean="0"/>
                  <a:t>MAC</a:t>
                </a:r>
              </a:p>
              <a:p>
                <a:r>
                  <a:rPr lang="zh-CN" altLang="en-US" dirty="0" smtClean="0"/>
                  <a:t>因此攻击者必须</a:t>
                </a:r>
                <a:r>
                  <a:rPr lang="zh-CN" altLang="en-US" b="1" dirty="0" smtClean="0">
                    <a:solidFill>
                      <a:srgbClr val="FF0000"/>
                    </a:solidFill>
                  </a:rPr>
                  <a:t>重复这样的攻击</a:t>
                </a:r>
                <a:r>
                  <a:rPr lang="zh-CN" altLang="en-US" dirty="0" smtClean="0"/>
                  <a:t>： </a:t>
                </a:r>
                <a:endParaRPr lang="en-US" altLang="zh-CN" dirty="0" smtClean="0"/>
              </a:p>
              <a:p>
                <a:pPr lvl="1"/>
                <a:r>
                  <a:rPr lang="zh-CN" altLang="en-US" dirty="0" smtClean="0"/>
                  <a:t>第</a:t>
                </a:r>
                <a:r>
                  <a:rPr lang="en-US" altLang="zh-CN" dirty="0" smtClean="0"/>
                  <a:t>1</a:t>
                </a:r>
                <a:r>
                  <a:rPr lang="zh-CN" altLang="en-US" dirty="0" smtClean="0"/>
                  <a:t>轮：已知</a:t>
                </a:r>
                <a14:m>
                  <m:oMath xmlns:m="http://schemas.openxmlformats.org/officeDocument/2006/math">
                    <m:r>
                      <a:rPr lang="en-US" altLang="zh-CN" i="1" dirty="0" smtClean="0">
                        <a:latin typeface="Cambria Math"/>
                      </a:rPr>
                      <m:t>𝑀</m:t>
                    </m:r>
                    <m:r>
                      <a:rPr lang="en-US" altLang="zh-CN" i="1" baseline="-25000" dirty="0" smtClean="0">
                        <a:latin typeface="Cambria Math"/>
                      </a:rPr>
                      <m:t>1</m:t>
                    </m:r>
                    <m:r>
                      <a:rPr lang="zh-CN" altLang="en-US" i="1" baseline="-25000" dirty="0" smtClean="0">
                        <a:latin typeface="Cambria Math"/>
                      </a:rPr>
                      <m:t>、</m:t>
                    </m:r>
                    <m:r>
                      <a:rPr lang="en-US" altLang="zh-CN" i="1" dirty="0" smtClean="0">
                        <a:latin typeface="Cambria Math"/>
                      </a:rPr>
                      <m:t>𝑀𝐴𝐶</m:t>
                    </m:r>
                    <m:r>
                      <a:rPr lang="en-US" altLang="zh-CN" i="1" baseline="-25000" dirty="0" smtClean="0">
                        <a:latin typeface="Cambria Math"/>
                      </a:rPr>
                      <m:t>1</m:t>
                    </m:r>
                  </m:oMath>
                </a14:m>
                <a:r>
                  <a:rPr lang="en-US" altLang="zh-CN" dirty="0" smtClean="0"/>
                  <a:t>,</a:t>
                </a:r>
                <a:r>
                  <a:rPr lang="zh-CN" altLang="en-US" dirty="0" smtClean="0"/>
                  <a:t> 对所有可能的密钥计算</a:t>
                </a:r>
                <a14:m>
                  <m:oMath xmlns:m="http://schemas.openxmlformats.org/officeDocument/2006/math">
                    <m:r>
                      <a:rPr lang="en-US" altLang="zh-CN" i="1" dirty="0" smtClean="0">
                        <a:latin typeface="Cambria Math"/>
                      </a:rPr>
                      <m:t>𝑀𝐴𝐶</m:t>
                    </m:r>
                    <m:r>
                      <a:rPr lang="en-US" altLang="zh-CN" i="1" baseline="-25000" dirty="0" err="1" smtClean="0">
                        <a:latin typeface="Cambria Math"/>
                      </a:rPr>
                      <m:t>𝑖</m:t>
                    </m:r>
                    <m:r>
                      <a:rPr lang="zh-CN" altLang="en-US" i="1" dirty="0" smtClean="0">
                        <a:latin typeface="Cambria Math"/>
                      </a:rPr>
                      <m:t>＝</m:t>
                    </m:r>
                    <m:r>
                      <a:rPr lang="en-US" altLang="zh-CN" i="1" dirty="0" err="1" smtClean="0">
                        <a:latin typeface="Cambria Math"/>
                      </a:rPr>
                      <m:t>𝐶</m:t>
                    </m:r>
                    <m:r>
                      <a:rPr lang="en-US" altLang="zh-CN" i="1" baseline="-25000" dirty="0" err="1" smtClean="0">
                        <a:latin typeface="Cambria Math"/>
                      </a:rPr>
                      <m:t>𝑘𝑖</m:t>
                    </m:r>
                    <m:r>
                      <a:rPr lang="en-US" altLang="zh-CN" i="1" dirty="0" smtClean="0">
                        <a:latin typeface="Cambria Math"/>
                      </a:rPr>
                      <m:t>(</m:t>
                    </m:r>
                    <m:r>
                      <a:rPr lang="en-US" altLang="zh-CN" i="1" dirty="0" smtClean="0">
                        <a:latin typeface="Cambria Math"/>
                      </a:rPr>
                      <m:t>𝑀</m:t>
                    </m:r>
                    <m:r>
                      <a:rPr lang="en-US" altLang="zh-CN" i="1" baseline="-25000" dirty="0" smtClean="0">
                        <a:latin typeface="Cambria Math"/>
                      </a:rPr>
                      <m:t>1</m:t>
                    </m:r>
                    <m:r>
                      <a:rPr lang="en-US" altLang="zh-CN" i="1" dirty="0" smtClean="0">
                        <a:latin typeface="Cambria Math"/>
                      </a:rPr>
                      <m:t>)</m:t>
                    </m:r>
                  </m:oMath>
                </a14:m>
                <a:r>
                  <a:rPr lang="zh-CN" altLang="en-US" dirty="0" smtClean="0"/>
                  <a:t>，将得到</a:t>
                </a:r>
                <a14:m>
                  <m:oMath xmlns:m="http://schemas.openxmlformats.org/officeDocument/2006/math">
                    <m:sSup>
                      <m:sSupPr>
                        <m:ctrlPr>
                          <a:rPr lang="en-US" altLang="zh-CN" i="1" dirty="0">
                            <a:solidFill>
                              <a:srgbClr val="FF0000"/>
                            </a:solidFill>
                            <a:latin typeface="Cambria Math"/>
                          </a:rPr>
                        </m:ctrlPr>
                      </m:sSupPr>
                      <m:e>
                        <m:r>
                          <a:rPr lang="en-US" altLang="zh-CN" i="1" dirty="0">
                            <a:solidFill>
                              <a:srgbClr val="FF0000"/>
                            </a:solidFill>
                            <a:latin typeface="Cambria Math"/>
                          </a:rPr>
                          <m:t>2</m:t>
                        </m:r>
                      </m:e>
                      <m:sup>
                        <m:r>
                          <a:rPr lang="en-US" altLang="zh-CN" i="1" dirty="0">
                            <a:solidFill>
                              <a:srgbClr val="FF0000"/>
                            </a:solidFill>
                            <a:latin typeface="Cambria Math"/>
                          </a:rPr>
                          <m:t>𝑘</m:t>
                        </m:r>
                        <m:r>
                          <a:rPr lang="en-US" altLang="zh-CN" i="1" dirty="0">
                            <a:solidFill>
                              <a:srgbClr val="FF0000"/>
                            </a:solidFill>
                            <a:latin typeface="Cambria Math"/>
                          </a:rPr>
                          <m:t>−</m:t>
                        </m:r>
                        <m:r>
                          <a:rPr lang="en-US" altLang="zh-CN" i="1" dirty="0">
                            <a:solidFill>
                              <a:srgbClr val="FF0000"/>
                            </a:solidFill>
                            <a:latin typeface="Cambria Math"/>
                          </a:rPr>
                          <m:t>𝑛</m:t>
                        </m:r>
                      </m:sup>
                    </m:sSup>
                  </m:oMath>
                </a14:m>
                <a:r>
                  <a:rPr lang="zh-CN" altLang="en-US" dirty="0" smtClean="0"/>
                  <a:t>个可能的密钥</a:t>
                </a:r>
                <a:endParaRPr lang="en-US" altLang="zh-CN" dirty="0" smtClean="0"/>
              </a:p>
              <a:p>
                <a:pPr lvl="1"/>
                <a:r>
                  <a:rPr lang="zh-CN" altLang="en-US" dirty="0"/>
                  <a:t>第</a:t>
                </a:r>
                <a:r>
                  <a:rPr lang="en-US" altLang="zh-CN" dirty="0"/>
                  <a:t>2</a:t>
                </a:r>
                <a:r>
                  <a:rPr lang="zh-CN" altLang="en-US" dirty="0"/>
                  <a:t>轮：已知</a:t>
                </a:r>
                <a14:m>
                  <m:oMath xmlns:m="http://schemas.openxmlformats.org/officeDocument/2006/math">
                    <m:r>
                      <a:rPr lang="en-US" altLang="zh-CN" i="1" dirty="0" smtClean="0">
                        <a:latin typeface="Cambria Math"/>
                      </a:rPr>
                      <m:t>𝑀</m:t>
                    </m:r>
                    <m:r>
                      <a:rPr lang="en-US" altLang="zh-CN" i="1" baseline="-25000" dirty="0" smtClean="0">
                        <a:latin typeface="Cambria Math"/>
                      </a:rPr>
                      <m:t>2</m:t>
                    </m:r>
                    <m:r>
                      <a:rPr lang="zh-CN" altLang="en-US" i="1" baseline="-25000" dirty="0" smtClean="0">
                        <a:latin typeface="Cambria Math"/>
                      </a:rPr>
                      <m:t>、</m:t>
                    </m:r>
                    <m:r>
                      <a:rPr lang="en-US" altLang="zh-CN" i="1" dirty="0" smtClean="0">
                        <a:latin typeface="Cambria Math"/>
                      </a:rPr>
                      <m:t>𝑀𝐴𝐶</m:t>
                    </m:r>
                    <m:r>
                      <a:rPr lang="en-US" altLang="zh-CN" i="1" baseline="-25000" dirty="0" smtClean="0">
                        <a:latin typeface="Cambria Math"/>
                      </a:rPr>
                      <m:t>2</m:t>
                    </m:r>
                    <m:r>
                      <a:rPr lang="zh-CN" altLang="en-US" i="1" dirty="0">
                        <a:latin typeface="Cambria Math"/>
                      </a:rPr>
                      <m:t>＝</m:t>
                    </m:r>
                    <m:r>
                      <a:rPr lang="en-US" altLang="zh-CN" i="1" dirty="0" err="1">
                        <a:latin typeface="Cambria Math"/>
                      </a:rPr>
                      <m:t>𝐶</m:t>
                    </m:r>
                    <m:r>
                      <a:rPr lang="en-US" altLang="zh-CN" i="1" baseline="-25000" dirty="0" err="1">
                        <a:latin typeface="Cambria Math"/>
                      </a:rPr>
                      <m:t>𝑘</m:t>
                    </m:r>
                    <m:r>
                      <a:rPr lang="en-US" altLang="zh-CN" i="1" dirty="0">
                        <a:latin typeface="Cambria Math"/>
                      </a:rPr>
                      <m:t>(</m:t>
                    </m:r>
                    <m:r>
                      <a:rPr lang="en-US" altLang="zh-CN" i="1" dirty="0">
                        <a:latin typeface="Cambria Math"/>
                      </a:rPr>
                      <m:t>𝑀</m:t>
                    </m:r>
                    <m:r>
                      <a:rPr lang="en-US" altLang="zh-CN" i="1" baseline="-25000" dirty="0">
                        <a:latin typeface="Cambria Math"/>
                      </a:rPr>
                      <m:t>2</m:t>
                    </m:r>
                    <m:r>
                      <a:rPr lang="en-US" altLang="zh-CN" i="1" dirty="0">
                        <a:latin typeface="Cambria Math"/>
                      </a:rPr>
                      <m:t>)</m:t>
                    </m:r>
                    <m:r>
                      <a:rPr lang="zh-CN" altLang="en-US" i="1" dirty="0">
                        <a:latin typeface="Cambria Math"/>
                      </a:rPr>
                      <m:t>，</m:t>
                    </m:r>
                  </m:oMath>
                </a14:m>
                <a:r>
                  <a:rPr lang="zh-CN" altLang="en-US" dirty="0"/>
                  <a:t>对上一轮得到的</a:t>
                </a:r>
                <a14:m>
                  <m:oMath xmlns:m="http://schemas.openxmlformats.org/officeDocument/2006/math">
                    <m:sSup>
                      <m:sSupPr>
                        <m:ctrlPr>
                          <a:rPr lang="en-US" altLang="zh-CN" i="1" dirty="0">
                            <a:solidFill>
                              <a:srgbClr val="FF0000"/>
                            </a:solidFill>
                            <a:latin typeface="Cambria Math"/>
                          </a:rPr>
                        </m:ctrlPr>
                      </m:sSupPr>
                      <m:e>
                        <m:r>
                          <a:rPr lang="en-US" altLang="zh-CN" i="1" dirty="0">
                            <a:solidFill>
                              <a:srgbClr val="FF0000"/>
                            </a:solidFill>
                            <a:latin typeface="Cambria Math"/>
                          </a:rPr>
                          <m:t>2</m:t>
                        </m:r>
                      </m:e>
                      <m:sup>
                        <m:r>
                          <a:rPr lang="en-US" altLang="zh-CN" i="1" dirty="0">
                            <a:solidFill>
                              <a:srgbClr val="FF0000"/>
                            </a:solidFill>
                            <a:latin typeface="Cambria Math"/>
                          </a:rPr>
                          <m:t>𝑘</m:t>
                        </m:r>
                        <m:r>
                          <a:rPr lang="en-US" altLang="zh-CN" i="1" dirty="0">
                            <a:solidFill>
                              <a:srgbClr val="FF0000"/>
                            </a:solidFill>
                            <a:latin typeface="Cambria Math"/>
                          </a:rPr>
                          <m:t>−</m:t>
                        </m:r>
                        <m:r>
                          <a:rPr lang="en-US" altLang="zh-CN" i="1" dirty="0">
                            <a:solidFill>
                              <a:srgbClr val="FF0000"/>
                            </a:solidFill>
                            <a:latin typeface="Cambria Math"/>
                          </a:rPr>
                          <m:t>𝑛</m:t>
                        </m:r>
                      </m:sup>
                    </m:sSup>
                  </m:oMath>
                </a14:m>
                <a:r>
                  <a:rPr lang="zh-CN" altLang="en-US" dirty="0"/>
                  <a:t>个密钥计算</a:t>
                </a:r>
                <a14:m>
                  <m:oMath xmlns:m="http://schemas.openxmlformats.org/officeDocument/2006/math">
                    <m:r>
                      <a:rPr lang="en-US" altLang="zh-CN" i="1" dirty="0" smtClean="0">
                        <a:latin typeface="Cambria Math"/>
                      </a:rPr>
                      <m:t>𝑀𝐴𝐶</m:t>
                    </m:r>
                    <m:r>
                      <a:rPr lang="en-US" altLang="zh-CN" i="1" baseline="-25000" dirty="0" err="1">
                        <a:latin typeface="Cambria Math"/>
                      </a:rPr>
                      <m:t>𝑖</m:t>
                    </m:r>
                    <m:r>
                      <a:rPr lang="zh-CN" altLang="en-US" i="1" dirty="0">
                        <a:latin typeface="Cambria Math"/>
                      </a:rPr>
                      <m:t>＝</m:t>
                    </m:r>
                    <m:r>
                      <a:rPr lang="en-US" altLang="zh-CN" i="1" dirty="0" err="1">
                        <a:latin typeface="Cambria Math"/>
                      </a:rPr>
                      <m:t>𝐶</m:t>
                    </m:r>
                    <m:r>
                      <a:rPr lang="en-US" altLang="zh-CN" i="1" baseline="-25000" dirty="0" err="1">
                        <a:latin typeface="Cambria Math"/>
                      </a:rPr>
                      <m:t>𝑘𝑖</m:t>
                    </m:r>
                    <m:r>
                      <a:rPr lang="en-US" altLang="zh-CN" i="1" dirty="0">
                        <a:latin typeface="Cambria Math"/>
                      </a:rPr>
                      <m:t>(</m:t>
                    </m:r>
                    <m:r>
                      <a:rPr lang="en-US" altLang="zh-CN" i="1" dirty="0">
                        <a:latin typeface="Cambria Math"/>
                      </a:rPr>
                      <m:t>𝑀</m:t>
                    </m:r>
                    <m:r>
                      <a:rPr lang="en-US" altLang="zh-CN" i="1" baseline="-25000" dirty="0">
                        <a:latin typeface="Cambria Math"/>
                      </a:rPr>
                      <m:t>2</m:t>
                    </m:r>
                    <m:r>
                      <a:rPr lang="en-US" altLang="zh-CN" i="1" dirty="0">
                        <a:latin typeface="Cambria Math"/>
                      </a:rPr>
                      <m:t>)</m:t>
                    </m:r>
                  </m:oMath>
                </a14:m>
                <a:r>
                  <a:rPr lang="zh-CN" altLang="en-US" dirty="0"/>
                  <a:t>，得到</a:t>
                </a:r>
                <a14:m>
                  <m:oMath xmlns:m="http://schemas.openxmlformats.org/officeDocument/2006/math">
                    <m:sSup>
                      <m:sSupPr>
                        <m:ctrlPr>
                          <a:rPr lang="en-US" altLang="zh-CN" i="1" dirty="0">
                            <a:solidFill>
                              <a:srgbClr val="FF0000"/>
                            </a:solidFill>
                            <a:latin typeface="Cambria Math"/>
                          </a:rPr>
                        </m:ctrlPr>
                      </m:sSupPr>
                      <m:e>
                        <m:r>
                          <a:rPr lang="en-US" altLang="zh-CN" i="1" dirty="0">
                            <a:solidFill>
                              <a:srgbClr val="FF0000"/>
                            </a:solidFill>
                            <a:latin typeface="Cambria Math"/>
                          </a:rPr>
                          <m:t>2</m:t>
                        </m:r>
                      </m:e>
                      <m:sup>
                        <m:r>
                          <a:rPr lang="en-US" altLang="zh-CN" i="1" dirty="0">
                            <a:solidFill>
                              <a:srgbClr val="FF0000"/>
                            </a:solidFill>
                            <a:latin typeface="Cambria Math"/>
                          </a:rPr>
                          <m:t>𝑘</m:t>
                        </m:r>
                        <m:r>
                          <a:rPr lang="en-US" altLang="zh-CN" i="1" dirty="0">
                            <a:solidFill>
                              <a:srgbClr val="FF0000"/>
                            </a:solidFill>
                            <a:latin typeface="Cambria Math"/>
                          </a:rPr>
                          <m:t>−2</m:t>
                        </m:r>
                        <m:r>
                          <a:rPr lang="en-US" altLang="zh-CN" i="1" dirty="0">
                            <a:solidFill>
                              <a:srgbClr val="FF0000"/>
                            </a:solidFill>
                            <a:latin typeface="Cambria Math"/>
                          </a:rPr>
                          <m:t>𝑛</m:t>
                        </m:r>
                      </m:sup>
                    </m:sSup>
                    <m:r>
                      <a:rPr lang="en-US" altLang="zh-CN" i="1" dirty="0">
                        <a:solidFill>
                          <a:srgbClr val="FF0000"/>
                        </a:solidFill>
                        <a:latin typeface="Cambria Math"/>
                      </a:rPr>
                      <m:t> </m:t>
                    </m:r>
                  </m:oMath>
                </a14:m>
                <a:r>
                  <a:rPr lang="zh-CN" altLang="en-US" dirty="0" smtClean="0"/>
                  <a:t>个</a:t>
                </a:r>
                <a:r>
                  <a:rPr lang="zh-CN" altLang="en-US" dirty="0"/>
                  <a:t>可能的密钥</a:t>
                </a:r>
                <a:endParaRPr lang="en-US" altLang="zh-CN" dirty="0"/>
              </a:p>
              <a:p>
                <a:pPr lvl="1"/>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r="-585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76</a:t>
            </a:fld>
            <a:endParaRPr lang="en-US" altLang="zh-C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1"/>
                <a:r>
                  <a:rPr lang="zh-CN" altLang="en-US" dirty="0" smtClean="0"/>
                  <a:t>如果</a:t>
                </a:r>
                <a14:m>
                  <m:oMath xmlns:m="http://schemas.openxmlformats.org/officeDocument/2006/math">
                    <m:r>
                      <a:rPr lang="en-US" altLang="zh-CN" i="1" dirty="0" smtClean="0">
                        <a:latin typeface="Cambria Math"/>
                      </a:rPr>
                      <m:t>𝑘</m:t>
                    </m:r>
                    <m:r>
                      <a:rPr lang="zh-CN" altLang="en-US" i="1" dirty="0" smtClean="0">
                        <a:latin typeface="Cambria Math"/>
                      </a:rPr>
                      <m:t>＝</m:t>
                    </m:r>
                    <m:r>
                      <a:rPr lang="en-US" altLang="zh-CN" i="1" dirty="0" smtClean="0">
                        <a:latin typeface="Cambria Math"/>
                      </a:rPr>
                      <m:t>𝑎</m:t>
                    </m:r>
                    <m:r>
                      <a:rPr lang="en-US" altLang="zh-CN" i="1" dirty="0" smtClean="0">
                        <a:latin typeface="Cambria Math"/>
                      </a:rPr>
                      <m:t>∗</m:t>
                    </m:r>
                    <m:r>
                      <a:rPr lang="en-US" altLang="zh-CN" i="1" dirty="0" smtClean="0">
                        <a:latin typeface="Cambria Math"/>
                      </a:rPr>
                      <m:t>𝑛</m:t>
                    </m:r>
                  </m:oMath>
                </a14:m>
                <a:r>
                  <a:rPr lang="zh-CN" altLang="en-US" dirty="0" smtClean="0"/>
                  <a:t>，那么需要重复</a:t>
                </a:r>
                <a14:m>
                  <m:oMath xmlns:m="http://schemas.openxmlformats.org/officeDocument/2006/math">
                    <m:r>
                      <a:rPr lang="en-US" altLang="zh-CN" i="1" dirty="0" smtClean="0">
                        <a:latin typeface="Cambria Math"/>
                      </a:rPr>
                      <m:t>𝑎</m:t>
                    </m:r>
                  </m:oMath>
                </a14:m>
                <a:r>
                  <a:rPr lang="zh-CN" altLang="en-US" dirty="0" smtClean="0"/>
                  <a:t>轮。如果密钥长度</a:t>
                </a:r>
                <a14:m>
                  <m:oMath xmlns:m="http://schemas.openxmlformats.org/officeDocument/2006/math">
                    <m:r>
                      <a:rPr lang="zh-CN" altLang="en-US" i="1" dirty="0" smtClean="0">
                        <a:solidFill>
                          <a:srgbClr val="FF0000"/>
                        </a:solidFill>
                        <a:latin typeface="Cambria Math"/>
                      </a:rPr>
                      <m:t>≤</m:t>
                    </m:r>
                    <m:r>
                      <a:rPr lang="en-US" altLang="zh-CN" i="1" dirty="0" smtClean="0">
                        <a:latin typeface="Cambria Math"/>
                      </a:rPr>
                      <m:t>𝑀𝐴𝐶</m:t>
                    </m:r>
                  </m:oMath>
                </a14:m>
                <a:r>
                  <a:rPr lang="zh-CN" altLang="en-US" dirty="0" smtClean="0"/>
                  <a:t>的长度。那么</a:t>
                </a:r>
                <a:r>
                  <a:rPr lang="en-US" altLang="zh-CN" dirty="0" smtClean="0"/>
                  <a:t>1</a:t>
                </a:r>
                <a:r>
                  <a:rPr lang="zh-CN" altLang="en-US" dirty="0" smtClean="0"/>
                  <a:t>轮就有可能找到正确的密钥，也可能找出多个可能的密钥，如为后者，则需要执行第</a:t>
                </a:r>
                <a:r>
                  <a:rPr lang="en-US" altLang="zh-CN" dirty="0" smtClean="0"/>
                  <a:t>2</a:t>
                </a:r>
                <a:r>
                  <a:rPr lang="zh-CN" altLang="en-US" dirty="0" smtClean="0"/>
                  <a:t>轮搜索</a:t>
                </a:r>
                <a:endParaRPr lang="en-US" altLang="zh-CN" dirty="0" smtClean="0"/>
              </a:p>
              <a:p>
                <a:pPr lvl="1"/>
                <a:endParaRPr lang="en-US" altLang="zh-CN" dirty="0" smtClean="0"/>
              </a:p>
              <a:p>
                <a:pPr marL="0" indent="0">
                  <a:buNone/>
                </a:pPr>
                <a:r>
                  <a:rPr lang="zh-CN" altLang="en-US" b="1" dirty="0" smtClean="0">
                    <a:solidFill>
                      <a:srgbClr val="FF0000"/>
                    </a:solidFill>
                  </a:rPr>
                  <a:t>∴</a:t>
                </a:r>
                <a:r>
                  <a:rPr lang="zh-CN" altLang="en-US" dirty="0" smtClean="0"/>
                  <a:t>对消息认证码的穷举攻击比对使用相同长度密钥的加密算法的穷举攻击更困难</a:t>
                </a:r>
                <a:endParaRPr lang="en-US" altLang="zh-CN" dirty="0" smtClean="0"/>
              </a:p>
              <a:p>
                <a:pPr marL="0" indent="0">
                  <a:buNone/>
                </a:pPr>
                <a:endParaRPr lang="en-US" altLang="zh-CN" dirty="0" smtClean="0"/>
              </a:p>
              <a:p>
                <a:pPr marL="0" indent="0">
                  <a:buNone/>
                </a:pPr>
                <a:r>
                  <a:rPr lang="zh-CN" altLang="en-US" dirty="0" smtClean="0"/>
                  <a:t>但：有些</a:t>
                </a:r>
                <a:r>
                  <a:rPr lang="zh-CN" altLang="en-US" b="1" dirty="0" smtClean="0">
                    <a:solidFill>
                      <a:srgbClr val="FF0000"/>
                    </a:solidFill>
                  </a:rPr>
                  <a:t>攻击方法却不需要寻找产生</a:t>
                </a:r>
                <a:r>
                  <a:rPr lang="en-US" altLang="zh-CN" b="1" dirty="0" smtClean="0">
                    <a:solidFill>
                      <a:srgbClr val="FF0000"/>
                    </a:solidFill>
                  </a:rPr>
                  <a:t>MAC</a:t>
                </a:r>
                <a:r>
                  <a:rPr lang="zh-CN" altLang="en-US" b="1" dirty="0" smtClean="0">
                    <a:solidFill>
                      <a:srgbClr val="FF0000"/>
                    </a:solidFill>
                  </a:rPr>
                  <a:t>所使用的密钥</a:t>
                </a:r>
              </a:p>
              <a:p>
                <a:pPr>
                  <a:spcBef>
                    <a:spcPct val="50000"/>
                  </a:spcBef>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1491" r="-519" b="-81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77</a:t>
            </a:fld>
            <a:endParaRPr lang="en-US" altLang="zh-C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攻击实例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smtClean="0"/>
                  <a:t>令</a:t>
                </a:r>
                <a14:m>
                  <m:oMath xmlns:m="http://schemas.openxmlformats.org/officeDocument/2006/math">
                    <m:r>
                      <a:rPr lang="en-US" altLang="zh-CN" i="1" dirty="0" smtClean="0">
                        <a:latin typeface="Cambria Math"/>
                      </a:rPr>
                      <m:t>𝑀</m:t>
                    </m:r>
                    <m:r>
                      <a:rPr lang="zh-CN" altLang="en-US" i="1" dirty="0" smtClean="0">
                        <a:latin typeface="Cambria Math"/>
                      </a:rPr>
                      <m:t>＝</m:t>
                    </m:r>
                    <m:r>
                      <a:rPr lang="en-US" altLang="zh-CN" i="1" dirty="0" smtClean="0">
                        <a:latin typeface="Cambria Math"/>
                      </a:rPr>
                      <m:t>(</m:t>
                    </m:r>
                    <m:r>
                      <a:rPr lang="en-US" altLang="zh-CN" i="1" dirty="0" smtClean="0">
                        <a:latin typeface="Cambria Math"/>
                      </a:rPr>
                      <m:t>𝑋</m:t>
                    </m:r>
                    <m:r>
                      <a:rPr lang="en-US" altLang="zh-CN" i="1" baseline="-25000" dirty="0" smtClean="0">
                        <a:latin typeface="Cambria Math"/>
                      </a:rPr>
                      <m:t>1</m:t>
                    </m:r>
                    <m:r>
                      <a:rPr lang="en-US" altLang="zh-CN" i="1" dirty="0" smtClean="0">
                        <a:latin typeface="Cambria Math"/>
                      </a:rPr>
                      <m:t> || </m:t>
                    </m:r>
                    <m:r>
                      <a:rPr lang="en-US" altLang="zh-CN" i="1" dirty="0" smtClean="0">
                        <a:latin typeface="Cambria Math"/>
                      </a:rPr>
                      <m:t>𝑋</m:t>
                    </m:r>
                    <m:r>
                      <a:rPr lang="en-US" altLang="zh-CN" i="1" baseline="-25000" dirty="0" smtClean="0">
                        <a:latin typeface="Cambria Math"/>
                      </a:rPr>
                      <m:t>2</m:t>
                    </m:r>
                    <m:r>
                      <a:rPr lang="en-US" altLang="zh-CN" i="1" dirty="0" smtClean="0">
                        <a:latin typeface="Cambria Math"/>
                      </a:rPr>
                      <m:t> || … || </m:t>
                    </m:r>
                    <m:r>
                      <a:rPr lang="en-US" altLang="zh-CN" i="1" dirty="0" err="1" smtClean="0">
                        <a:latin typeface="Cambria Math"/>
                      </a:rPr>
                      <m:t>𝑋</m:t>
                    </m:r>
                    <m:r>
                      <a:rPr lang="en-US" altLang="zh-CN" i="1" baseline="-25000" dirty="0" err="1" smtClean="0">
                        <a:latin typeface="Cambria Math"/>
                      </a:rPr>
                      <m:t>𝑚</m:t>
                    </m:r>
                    <m:r>
                      <a:rPr lang="en-US" altLang="zh-CN" i="1" dirty="0" smtClean="0">
                        <a:latin typeface="Cambria Math"/>
                      </a:rPr>
                      <m:t>)</m:t>
                    </m:r>
                  </m:oMath>
                </a14:m>
                <a:r>
                  <a:rPr lang="zh-CN" altLang="en-US" dirty="0" smtClean="0"/>
                  <a:t>为由</a:t>
                </a:r>
                <a:r>
                  <a:rPr lang="en-US" altLang="zh-CN" dirty="0" smtClean="0"/>
                  <a:t>64</a:t>
                </a:r>
                <a:r>
                  <a:rPr lang="zh-CN" altLang="en-US" dirty="0" smtClean="0"/>
                  <a:t>比特分组</a:t>
                </a:r>
                <a14:m>
                  <m:oMath xmlns:m="http://schemas.openxmlformats.org/officeDocument/2006/math">
                    <m:r>
                      <a:rPr lang="en-US" altLang="zh-CN" i="1" dirty="0" smtClean="0">
                        <a:latin typeface="Cambria Math"/>
                      </a:rPr>
                      <m:t>𝑋</m:t>
                    </m:r>
                    <m:r>
                      <a:rPr lang="en-US" altLang="zh-CN" i="1" baseline="-25000" dirty="0" smtClean="0">
                        <a:latin typeface="Cambria Math"/>
                      </a:rPr>
                      <m:t>𝑖</m:t>
                    </m:r>
                  </m:oMath>
                </a14:m>
                <a:r>
                  <a:rPr lang="zh-CN" altLang="en-US" dirty="0" smtClean="0"/>
                  <a:t>串接而得到的消息。其消息认证码由以下方式得到：</a:t>
                </a:r>
                <a:endParaRPr lang="zh-CN" altLang="en-US" dirty="0" smtClean="0">
                  <a:sym typeface="Symbol" pitchFamily="18" charset="2"/>
                </a:endParaRPr>
              </a:p>
              <a:p>
                <a:pPr>
                  <a:buNone/>
                </a:pPr>
                <a:r>
                  <a:rPr lang="zh-CN" altLang="en-US" dirty="0" smtClean="0">
                    <a:sym typeface="Symbol" pitchFamily="18" charset="2"/>
                  </a:rPr>
                  <a:t>                      </a:t>
                </a:r>
                <a14:m>
                  <m:oMath xmlns:m="http://schemas.openxmlformats.org/officeDocument/2006/math">
                    <m:r>
                      <a:rPr lang="zh-CN" altLang="en-US" sz="2400" i="1" dirty="0" smtClean="0">
                        <a:latin typeface="Cambria Math"/>
                        <a:sym typeface="Symbol" pitchFamily="18" charset="2"/>
                      </a:rPr>
                      <m:t></m:t>
                    </m:r>
                    <m:r>
                      <a:rPr lang="en-US" altLang="zh-CN" sz="2400" i="1" dirty="0" smtClean="0">
                        <a:latin typeface="Cambria Math"/>
                      </a:rPr>
                      <m:t>(</m:t>
                    </m:r>
                    <m:r>
                      <a:rPr lang="en-US" altLang="zh-CN" sz="2400" i="1" dirty="0" smtClean="0">
                        <a:latin typeface="Cambria Math"/>
                      </a:rPr>
                      <m:t>𝑀</m:t>
                    </m:r>
                    <m:r>
                      <a:rPr lang="en-US" altLang="zh-CN" sz="2400" i="1" dirty="0" smtClean="0">
                        <a:latin typeface="Cambria Math"/>
                      </a:rPr>
                      <m:t>)</m:t>
                    </m:r>
                    <m:r>
                      <a:rPr lang="zh-CN" altLang="en-US" sz="2400" i="1" dirty="0" smtClean="0">
                        <a:latin typeface="Cambria Math"/>
                      </a:rPr>
                      <m:t>＝</m:t>
                    </m:r>
                    <m:r>
                      <a:rPr lang="en-US" altLang="zh-CN" sz="2400" i="1" dirty="0" smtClean="0">
                        <a:latin typeface="Cambria Math"/>
                      </a:rPr>
                      <m:t>𝑋</m:t>
                    </m:r>
                    <m:r>
                      <a:rPr lang="en-US" altLang="zh-CN" sz="2400" i="1" baseline="-25000" dirty="0" smtClean="0">
                        <a:latin typeface="Cambria Math"/>
                      </a:rPr>
                      <m:t>1</m:t>
                    </m:r>
                    <m:r>
                      <a:rPr lang="en-US" altLang="zh-CN" sz="2400" i="1" dirty="0" smtClean="0">
                        <a:latin typeface="Cambria Math"/>
                      </a:rPr>
                      <m:t> </m:t>
                    </m:r>
                    <m:r>
                      <a:rPr lang="en-US" altLang="zh-CN" sz="2400" i="1" dirty="0" smtClean="0">
                        <a:latin typeface="Cambria Math"/>
                        <a:sym typeface="Symbol" pitchFamily="18" charset="2"/>
                      </a:rPr>
                      <m:t></m:t>
                    </m:r>
                    <m:r>
                      <a:rPr lang="en-US" altLang="zh-CN" sz="2400" i="1" dirty="0" smtClean="0">
                        <a:latin typeface="Cambria Math"/>
                      </a:rPr>
                      <m:t> </m:t>
                    </m:r>
                    <m:r>
                      <a:rPr lang="en-US" altLang="zh-CN" sz="2400" i="1" dirty="0" smtClean="0">
                        <a:latin typeface="Cambria Math"/>
                      </a:rPr>
                      <m:t>𝑋</m:t>
                    </m:r>
                    <m:r>
                      <a:rPr lang="en-US" altLang="zh-CN" sz="2400" i="1" baseline="-25000" dirty="0" smtClean="0">
                        <a:latin typeface="Cambria Math"/>
                      </a:rPr>
                      <m:t>2</m:t>
                    </m:r>
                    <m:r>
                      <a:rPr lang="en-US" altLang="zh-CN" sz="2400" i="1" dirty="0" smtClean="0">
                        <a:latin typeface="Cambria Math"/>
                      </a:rPr>
                      <m:t> </m:t>
                    </m:r>
                    <m:r>
                      <a:rPr lang="en-US" altLang="zh-CN" sz="2400" i="1" dirty="0" smtClean="0">
                        <a:latin typeface="Cambria Math"/>
                        <a:sym typeface="Symbol" pitchFamily="18" charset="2"/>
                      </a:rPr>
                      <m:t></m:t>
                    </m:r>
                    <m:r>
                      <a:rPr lang="en-US" altLang="zh-CN" sz="2400" i="1" dirty="0" smtClean="0">
                        <a:latin typeface="Cambria Math"/>
                      </a:rPr>
                      <m:t> … </m:t>
                    </m:r>
                    <m:r>
                      <a:rPr lang="en-US" altLang="zh-CN" sz="2400" i="1" dirty="0" smtClean="0">
                        <a:latin typeface="Cambria Math"/>
                        <a:sym typeface="Symbol" pitchFamily="18" charset="2"/>
                      </a:rPr>
                      <m:t></m:t>
                    </m:r>
                    <m:r>
                      <a:rPr lang="en-US" altLang="zh-CN" sz="2400" i="1" dirty="0" smtClean="0">
                        <a:latin typeface="Cambria Math"/>
                      </a:rPr>
                      <m:t> </m:t>
                    </m:r>
                    <m:r>
                      <a:rPr lang="en-US" altLang="zh-CN" sz="2400" i="1" dirty="0" err="1" smtClean="0">
                        <a:latin typeface="Cambria Math"/>
                      </a:rPr>
                      <m:t>𝑋</m:t>
                    </m:r>
                    <m:r>
                      <a:rPr lang="en-US" altLang="zh-CN" sz="2400" i="1" baseline="-25000" dirty="0" err="1" smtClean="0">
                        <a:latin typeface="Cambria Math"/>
                      </a:rPr>
                      <m:t>𝑚</m:t>
                    </m:r>
                  </m:oMath>
                </a14:m>
                <a:r>
                  <a:rPr lang="zh-CN" altLang="en-US" sz="2400" dirty="0" smtClean="0"/>
                  <a:t>，</a:t>
                </a:r>
              </a:p>
              <a:p>
                <a:pPr>
                  <a:buNone/>
                </a:pPr>
                <a:r>
                  <a:rPr lang="zh-CN" altLang="en-US" sz="2400" dirty="0" smtClean="0"/>
                  <a:t>                            </a:t>
                </a:r>
                <a14:m>
                  <m:oMath xmlns:m="http://schemas.openxmlformats.org/officeDocument/2006/math">
                    <m:r>
                      <a:rPr lang="en-US" altLang="zh-CN" sz="2400" i="1" dirty="0" smtClean="0">
                        <a:latin typeface="Cambria Math"/>
                      </a:rPr>
                      <m:t>𝐶</m:t>
                    </m:r>
                    <m:r>
                      <a:rPr lang="en-US" altLang="zh-CN" sz="2400" i="1" baseline="-25000" dirty="0" smtClean="0">
                        <a:latin typeface="Cambria Math"/>
                      </a:rPr>
                      <m:t>𝑘</m:t>
                    </m:r>
                    <m:r>
                      <a:rPr lang="en-US" altLang="zh-CN" sz="2400" i="1" dirty="0" smtClean="0">
                        <a:latin typeface="Cambria Math"/>
                      </a:rPr>
                      <m:t> (</m:t>
                    </m:r>
                    <m:r>
                      <a:rPr lang="en-US" altLang="zh-CN" sz="2400" i="1" dirty="0" smtClean="0">
                        <a:latin typeface="Cambria Math"/>
                      </a:rPr>
                      <m:t>𝑀</m:t>
                    </m:r>
                    <m:r>
                      <a:rPr lang="en-US" altLang="zh-CN" sz="2400" i="1" dirty="0" smtClean="0">
                        <a:latin typeface="Cambria Math"/>
                      </a:rPr>
                      <m:t>)</m:t>
                    </m:r>
                    <m:r>
                      <a:rPr lang="zh-CN" altLang="en-US" sz="2400" i="1" dirty="0" smtClean="0">
                        <a:latin typeface="Cambria Math"/>
                      </a:rPr>
                      <m:t>＝</m:t>
                    </m:r>
                    <m:r>
                      <a:rPr lang="en-US" altLang="zh-CN" sz="2400" i="1" dirty="0" err="1" smtClean="0">
                        <a:latin typeface="Cambria Math"/>
                      </a:rPr>
                      <m:t>𝐸</m:t>
                    </m:r>
                    <m:r>
                      <a:rPr lang="en-US" altLang="zh-CN" sz="2400" i="1" baseline="-25000" dirty="0" err="1" smtClean="0">
                        <a:latin typeface="Cambria Math"/>
                      </a:rPr>
                      <m:t>𝑘</m:t>
                    </m:r>
                    <m:r>
                      <a:rPr lang="en-US" altLang="zh-CN" sz="2400" i="1" dirty="0" smtClean="0">
                        <a:latin typeface="Cambria Math"/>
                      </a:rPr>
                      <m:t>[</m:t>
                    </m:r>
                    <m:r>
                      <a:rPr lang="en-US" altLang="zh-CN" sz="2400" i="1" dirty="0" smtClean="0">
                        <a:latin typeface="Cambria Math"/>
                        <a:sym typeface="Symbol" pitchFamily="18" charset="2"/>
                      </a:rPr>
                      <m:t></m:t>
                    </m:r>
                    <m:r>
                      <a:rPr lang="en-US" altLang="zh-CN" sz="2400" i="1" dirty="0" smtClean="0">
                        <a:latin typeface="Cambria Math"/>
                      </a:rPr>
                      <m:t>(</m:t>
                    </m:r>
                    <m:r>
                      <a:rPr lang="en-US" altLang="zh-CN" sz="2400" i="1" dirty="0" smtClean="0">
                        <a:latin typeface="Cambria Math"/>
                      </a:rPr>
                      <m:t>𝑀</m:t>
                    </m:r>
                    <m:r>
                      <a:rPr lang="en-US" altLang="zh-CN" sz="2400" i="1" dirty="0" smtClean="0">
                        <a:latin typeface="Cambria Math"/>
                      </a:rPr>
                      <m:t>)]</m:t>
                    </m:r>
                  </m:oMath>
                </a14:m>
                <a:endParaRPr lang="en-US" altLang="zh-CN" sz="2400" dirty="0" smtClean="0"/>
              </a:p>
              <a:p>
                <a:pPr>
                  <a:buNone/>
                </a:pPr>
                <a:endParaRPr lang="zh-CN" altLang="en-US" sz="2400" dirty="0" smtClean="0"/>
              </a:p>
              <a:p>
                <a:r>
                  <a:rPr lang="zh-CN" altLang="en-US" dirty="0" smtClean="0"/>
                  <a:t>若加密算法采用电子密码本模式的</a:t>
                </a:r>
                <a:r>
                  <a:rPr lang="en-US" altLang="zh-CN" dirty="0" smtClean="0"/>
                  <a:t>DES</a:t>
                </a:r>
                <a:r>
                  <a:rPr lang="zh-CN" altLang="en-US" dirty="0" smtClean="0"/>
                  <a:t>算法。如果攻击</a:t>
                </a:r>
                <a:r>
                  <a:rPr lang="zh-CN" altLang="en-US" dirty="0" smtClean="0"/>
                  <a:t>者窃取</a:t>
                </a:r>
                <a:r>
                  <a:rPr lang="zh-CN" altLang="en-US" dirty="0" smtClean="0"/>
                  <a:t>到</a:t>
                </a:r>
                <a14:m>
                  <m:oMath xmlns:m="http://schemas.openxmlformats.org/officeDocument/2006/math">
                    <m:r>
                      <a:rPr lang="en-US" altLang="zh-CN" i="1" dirty="0" smtClean="0">
                        <a:latin typeface="Cambria Math"/>
                      </a:rPr>
                      <m:t>{</m:t>
                    </m:r>
                    <m:r>
                      <a:rPr lang="en-US" altLang="zh-CN" i="1" dirty="0" smtClean="0">
                        <a:latin typeface="Cambria Math"/>
                      </a:rPr>
                      <m:t>𝑀</m:t>
                    </m:r>
                    <m:r>
                      <a:rPr lang="en-US" altLang="zh-CN" i="1" dirty="0" smtClean="0">
                        <a:latin typeface="Cambria Math"/>
                      </a:rPr>
                      <m:t> || </m:t>
                    </m:r>
                    <m:sSub>
                      <m:sSubPr>
                        <m:ctrlPr>
                          <a:rPr lang="en-US" altLang="zh-CN" i="1" dirty="0" smtClean="0">
                            <a:latin typeface="Cambria Math"/>
                          </a:rPr>
                        </m:ctrlPr>
                      </m:sSubPr>
                      <m:e>
                        <m:r>
                          <a:rPr lang="en-US" altLang="zh-CN" b="0" i="1" dirty="0" smtClean="0">
                            <a:latin typeface="Cambria Math"/>
                          </a:rPr>
                          <m:t>𝐶</m:t>
                        </m:r>
                      </m:e>
                      <m:sub>
                        <m:r>
                          <a:rPr lang="en-US" altLang="zh-CN" b="0" i="1" dirty="0" smtClean="0">
                            <a:latin typeface="Cambria Math"/>
                          </a:rPr>
                          <m:t>𝑘</m:t>
                        </m:r>
                      </m:sub>
                    </m:sSub>
                    <m:r>
                      <a:rPr lang="en-US" altLang="zh-CN" i="1" dirty="0" smtClean="0">
                        <a:latin typeface="Cambria Math"/>
                      </a:rPr>
                      <m:t>(</m:t>
                    </m:r>
                    <m:r>
                      <a:rPr lang="en-US" altLang="zh-CN" i="1" dirty="0" smtClean="0">
                        <a:latin typeface="Cambria Math"/>
                      </a:rPr>
                      <m:t>𝑀</m:t>
                    </m:r>
                    <m:r>
                      <a:rPr lang="en-US" altLang="zh-CN" i="1" dirty="0" smtClean="0">
                        <a:latin typeface="Cambria Math"/>
                      </a:rPr>
                      <m:t>)}</m:t>
                    </m:r>
                  </m:oMath>
                </a14:m>
                <a:r>
                  <a:rPr lang="zh-CN" altLang="en-US" dirty="0" smtClean="0"/>
                  <a:t>，通过穷举攻击来确定</a:t>
                </a:r>
                <a14:m>
                  <m:oMath xmlns:m="http://schemas.openxmlformats.org/officeDocument/2006/math">
                    <m:r>
                      <a:rPr lang="en-US" altLang="zh-CN" i="1" dirty="0" smtClean="0">
                        <a:latin typeface="Cambria Math"/>
                      </a:rPr>
                      <m:t>𝐾</m:t>
                    </m:r>
                  </m:oMath>
                </a14:m>
                <a:r>
                  <a:rPr lang="zh-CN" altLang="en-US" dirty="0" smtClean="0"/>
                  <a:t>将需要</a:t>
                </a:r>
                <a14:m>
                  <m:oMath xmlns:m="http://schemas.openxmlformats.org/officeDocument/2006/math">
                    <m:r>
                      <a:rPr lang="en-US" altLang="zh-CN" i="1" dirty="0" smtClean="0">
                        <a:latin typeface="Cambria Math"/>
                      </a:rPr>
                      <m:t>2</m:t>
                    </m:r>
                    <m:r>
                      <a:rPr lang="en-US" altLang="zh-CN" i="1" baseline="30000" dirty="0" smtClean="0">
                        <a:latin typeface="Cambria Math"/>
                      </a:rPr>
                      <m:t>56</m:t>
                    </m:r>
                  </m:oMath>
                </a14:m>
                <a:r>
                  <a:rPr lang="zh-CN" altLang="en-US" dirty="0" smtClean="0"/>
                  <a:t>次加密</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r="-29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78</a:t>
            </a:fld>
            <a:endParaRPr lang="en-US" altLang="zh-C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攻击者的新方法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Bef>
                    <a:spcPct val="50000"/>
                  </a:spcBef>
                </a:pPr>
                <a:r>
                  <a:rPr lang="zh-CN" altLang="en-US" b="1" dirty="0" smtClean="0">
                    <a:solidFill>
                      <a:srgbClr val="FF0000"/>
                    </a:solidFill>
                  </a:rPr>
                  <a:t>伪造攻击</a:t>
                </a:r>
                <a:r>
                  <a:rPr lang="zh-CN" altLang="en-US" dirty="0" smtClean="0"/>
                  <a:t>：用任意的值</a:t>
                </a:r>
                <a14:m>
                  <m:oMath xmlns:m="http://schemas.openxmlformats.org/officeDocument/2006/math">
                    <m:r>
                      <a:rPr lang="en-US" altLang="zh-CN" i="1" dirty="0" smtClean="0">
                        <a:latin typeface="Cambria Math"/>
                      </a:rPr>
                      <m:t>𝑌</m:t>
                    </m:r>
                    <m:r>
                      <a:rPr lang="en-US" altLang="zh-CN" i="1" baseline="-25000" dirty="0" smtClean="0">
                        <a:latin typeface="Cambria Math"/>
                      </a:rPr>
                      <m:t>1</m:t>
                    </m:r>
                  </m:oMath>
                </a14:m>
                <a:r>
                  <a:rPr lang="zh-CN" altLang="en-US" dirty="0" smtClean="0"/>
                  <a:t>到</a:t>
                </a:r>
                <a14:m>
                  <m:oMath xmlns:m="http://schemas.openxmlformats.org/officeDocument/2006/math">
                    <m:sSub>
                      <m:sSubPr>
                        <m:ctrlPr>
                          <a:rPr lang="en-US" altLang="zh-CN" b="0" i="1" dirty="0" smtClean="0">
                            <a:latin typeface="Cambria Math"/>
                          </a:rPr>
                        </m:ctrlPr>
                      </m:sSubPr>
                      <m:e>
                        <m:r>
                          <a:rPr lang="en-US" altLang="zh-CN" b="0" i="1" dirty="0" smtClean="0">
                            <a:latin typeface="Cambria Math"/>
                          </a:rPr>
                          <m:t>𝑌</m:t>
                        </m:r>
                      </m:e>
                      <m:sub>
                        <m:r>
                          <a:rPr lang="en-US" altLang="zh-CN" i="1" dirty="0">
                            <a:latin typeface="Cambria Math"/>
                          </a:rPr>
                          <m:t>𝑚</m:t>
                        </m:r>
                        <m:r>
                          <a:rPr lang="en-US" altLang="zh-CN" i="1" dirty="0">
                            <a:latin typeface="Cambria Math"/>
                          </a:rPr>
                          <m:t>−1</m:t>
                        </m:r>
                      </m:sub>
                    </m:sSub>
                  </m:oMath>
                </a14:m>
                <a:r>
                  <a:rPr lang="zh-CN" altLang="en-US" dirty="0" smtClean="0"/>
                  <a:t>来替代从</a:t>
                </a:r>
                <a14:m>
                  <m:oMath xmlns:m="http://schemas.openxmlformats.org/officeDocument/2006/math">
                    <m:r>
                      <a:rPr lang="en-US" altLang="zh-CN" i="1" dirty="0" smtClean="0">
                        <a:latin typeface="Cambria Math"/>
                      </a:rPr>
                      <m:t>𝑋</m:t>
                    </m:r>
                    <m:r>
                      <a:rPr lang="en-US" altLang="zh-CN" i="1" baseline="-25000" dirty="0" smtClean="0">
                        <a:latin typeface="Cambria Math"/>
                      </a:rPr>
                      <m:t>1</m:t>
                    </m:r>
                  </m:oMath>
                </a14:m>
                <a:r>
                  <a:rPr lang="zh-CN" altLang="en-US" dirty="0" smtClean="0"/>
                  <a:t>到</a:t>
                </a:r>
                <a14:m>
                  <m:oMath xmlns:m="http://schemas.openxmlformats.org/officeDocument/2006/math">
                    <m:r>
                      <a:rPr lang="en-US" altLang="zh-CN" i="1" dirty="0" smtClean="0">
                        <a:latin typeface="Cambria Math"/>
                      </a:rPr>
                      <m:t>𝑋</m:t>
                    </m:r>
                    <m:r>
                      <a:rPr lang="en-US" altLang="zh-CN" i="1" baseline="-25000" dirty="0" smtClean="0">
                        <a:latin typeface="Cambria Math"/>
                      </a:rPr>
                      <m:t>𝑚</m:t>
                    </m:r>
                    <m:r>
                      <a:rPr lang="en-US" altLang="zh-CN" i="1" baseline="-25000" dirty="0" smtClean="0">
                        <a:latin typeface="Cambria Math"/>
                      </a:rPr>
                      <m:t>−1</m:t>
                    </m:r>
                  </m:oMath>
                </a14:m>
                <a:r>
                  <a:rPr lang="zh-CN" altLang="en-US" dirty="0" smtClean="0"/>
                  <a:t>的值，并用如下计算的</a:t>
                </a:r>
                <a14:m>
                  <m:oMath xmlns:m="http://schemas.openxmlformats.org/officeDocument/2006/math">
                    <m:r>
                      <a:rPr lang="en-US" altLang="zh-CN" i="1" dirty="0" smtClean="0">
                        <a:latin typeface="Cambria Math"/>
                      </a:rPr>
                      <m:t>𝑌</m:t>
                    </m:r>
                    <m:r>
                      <a:rPr lang="en-US" altLang="zh-CN" i="1" baseline="-25000" dirty="0" err="1" smtClean="0">
                        <a:latin typeface="Cambria Math"/>
                      </a:rPr>
                      <m:t>𝑚</m:t>
                    </m:r>
                  </m:oMath>
                </a14:m>
                <a:r>
                  <a:rPr lang="zh-CN" altLang="en-US" dirty="0" smtClean="0"/>
                  <a:t>来替代</a:t>
                </a:r>
                <a14:m>
                  <m:oMath xmlns:m="http://schemas.openxmlformats.org/officeDocument/2006/math">
                    <m:r>
                      <a:rPr lang="en-US" altLang="zh-CN" i="1" dirty="0" smtClean="0">
                        <a:latin typeface="Cambria Math"/>
                      </a:rPr>
                      <m:t>𝑋</m:t>
                    </m:r>
                    <m:r>
                      <a:rPr lang="en-US" altLang="zh-CN" i="1" baseline="-25000" dirty="0" err="1" smtClean="0">
                        <a:latin typeface="Cambria Math"/>
                      </a:rPr>
                      <m:t>𝑚</m:t>
                    </m:r>
                  </m:oMath>
                </a14:m>
                <a:r>
                  <a:rPr lang="zh-CN" altLang="en-US" dirty="0" smtClean="0"/>
                  <a:t>：</a:t>
                </a:r>
              </a:p>
              <a:p>
                <a:pPr>
                  <a:spcBef>
                    <a:spcPct val="50000"/>
                  </a:spcBef>
                  <a:buNone/>
                </a:pPr>
                <a:r>
                  <a:rPr lang="zh-CN" altLang="en-US" dirty="0" smtClean="0"/>
                  <a:t>            </a:t>
                </a:r>
                <a14:m>
                  <m:oMath xmlns:m="http://schemas.openxmlformats.org/officeDocument/2006/math">
                    <m:r>
                      <a:rPr lang="en-US" altLang="zh-CN" sz="2400" i="1" dirty="0" smtClean="0">
                        <a:latin typeface="Cambria Math"/>
                      </a:rPr>
                      <m:t>𝑌</m:t>
                    </m:r>
                    <m:r>
                      <a:rPr lang="en-US" altLang="zh-CN" sz="2400" i="1" baseline="-25000" dirty="0" err="1" smtClean="0">
                        <a:latin typeface="Cambria Math"/>
                      </a:rPr>
                      <m:t>𝑚</m:t>
                    </m:r>
                    <m:r>
                      <a:rPr lang="zh-CN" altLang="en-US" sz="2400" i="1" dirty="0" smtClean="0">
                        <a:latin typeface="Cambria Math"/>
                      </a:rPr>
                      <m:t>＝</m:t>
                    </m:r>
                    <m:r>
                      <a:rPr lang="en-US" altLang="zh-CN" sz="2400" i="1" dirty="0" smtClean="0">
                        <a:latin typeface="Cambria Math"/>
                      </a:rPr>
                      <m:t>𝑌</m:t>
                    </m:r>
                    <m:r>
                      <a:rPr lang="en-US" altLang="zh-CN" sz="2400" i="1" baseline="-25000" dirty="0" smtClean="0">
                        <a:latin typeface="Cambria Math"/>
                      </a:rPr>
                      <m:t>1 </m:t>
                    </m:r>
                    <m:r>
                      <a:rPr lang="en-US" altLang="zh-CN" sz="2400" i="1" dirty="0" smtClean="0">
                        <a:latin typeface="Cambria Math"/>
                        <a:sym typeface="Symbol" pitchFamily="18" charset="2"/>
                      </a:rPr>
                      <m:t></m:t>
                    </m:r>
                    <m:r>
                      <a:rPr lang="en-US" altLang="zh-CN" sz="2400" i="1" dirty="0" smtClean="0">
                        <a:latin typeface="Cambria Math"/>
                      </a:rPr>
                      <m:t>𝑌</m:t>
                    </m:r>
                    <m:r>
                      <a:rPr lang="en-US" altLang="zh-CN" sz="2400" i="1" baseline="-25000" dirty="0" smtClean="0">
                        <a:latin typeface="Cambria Math"/>
                      </a:rPr>
                      <m:t>2</m:t>
                    </m:r>
                    <m:r>
                      <a:rPr lang="en-US" altLang="zh-CN" sz="2400" i="1" dirty="0" smtClean="0">
                        <a:latin typeface="Cambria Math"/>
                      </a:rPr>
                      <m:t> </m:t>
                    </m:r>
                    <m:r>
                      <a:rPr lang="en-US" altLang="zh-CN" sz="2400" i="1" dirty="0" smtClean="0">
                        <a:latin typeface="Cambria Math"/>
                        <a:sym typeface="Symbol" pitchFamily="18" charset="2"/>
                      </a:rPr>
                      <m:t></m:t>
                    </m:r>
                    <m:r>
                      <a:rPr lang="en-US" altLang="zh-CN" sz="2400" i="1" dirty="0" smtClean="0">
                        <a:latin typeface="Cambria Math"/>
                      </a:rPr>
                      <m:t> … </m:t>
                    </m:r>
                    <m:r>
                      <a:rPr lang="en-US" altLang="zh-CN" sz="2400" i="1" dirty="0" smtClean="0">
                        <a:latin typeface="Cambria Math"/>
                        <a:sym typeface="Symbol" pitchFamily="18" charset="2"/>
                      </a:rPr>
                      <m:t></m:t>
                    </m:r>
                    <m:sSub>
                      <m:sSubPr>
                        <m:ctrlPr>
                          <a:rPr lang="en-US" altLang="zh-CN" sz="2400" i="1" dirty="0">
                            <a:latin typeface="Cambria Math"/>
                          </a:rPr>
                        </m:ctrlPr>
                      </m:sSubPr>
                      <m:e>
                        <m:r>
                          <a:rPr lang="en-US" altLang="zh-CN" sz="2400" i="1" dirty="0">
                            <a:latin typeface="Cambria Math"/>
                          </a:rPr>
                          <m:t>𝑌</m:t>
                        </m:r>
                      </m:e>
                      <m:sub>
                        <m:r>
                          <a:rPr lang="en-US" altLang="zh-CN" sz="2400" i="1" dirty="0">
                            <a:latin typeface="Cambria Math"/>
                          </a:rPr>
                          <m:t>𝑚</m:t>
                        </m:r>
                        <m:r>
                          <a:rPr lang="en-US" altLang="zh-CN" sz="2400" i="1" dirty="0">
                            <a:latin typeface="Cambria Math"/>
                          </a:rPr>
                          <m:t>−1</m:t>
                        </m:r>
                      </m:sub>
                    </m:sSub>
                    <m:r>
                      <a:rPr lang="en-US" altLang="zh-CN" sz="2400" i="1" dirty="0" smtClean="0">
                        <a:latin typeface="Cambria Math"/>
                        <a:sym typeface="Symbol" pitchFamily="18" charset="2"/>
                      </a:rPr>
                      <m:t></m:t>
                    </m:r>
                    <m:r>
                      <a:rPr lang="en-US" altLang="zh-CN" sz="2400" i="1" dirty="0" smtClean="0">
                        <a:latin typeface="Cambria Math"/>
                      </a:rPr>
                      <m:t> </m:t>
                    </m:r>
                    <m:r>
                      <a:rPr lang="en-US" altLang="zh-CN" sz="2400" i="1" dirty="0" smtClean="0">
                        <a:latin typeface="Cambria Math"/>
                        <a:sym typeface="Symbol" pitchFamily="18" charset="2"/>
                      </a:rPr>
                      <m:t></m:t>
                    </m:r>
                    <m:r>
                      <a:rPr lang="en-US" altLang="zh-CN" sz="2400" i="1" dirty="0" smtClean="0">
                        <a:latin typeface="Cambria Math"/>
                      </a:rPr>
                      <m:t>(</m:t>
                    </m:r>
                    <m:r>
                      <a:rPr lang="en-US" altLang="zh-CN" sz="2400" i="1" dirty="0" smtClean="0">
                        <a:latin typeface="Cambria Math"/>
                      </a:rPr>
                      <m:t>𝑀</m:t>
                    </m:r>
                    <m:r>
                      <a:rPr lang="en-US" altLang="zh-CN" sz="2400" i="1" dirty="0" smtClean="0">
                        <a:latin typeface="Cambria Math"/>
                      </a:rPr>
                      <m:t>)</m:t>
                    </m:r>
                  </m:oMath>
                </a14:m>
                <a:endParaRPr lang="en-US" altLang="zh-CN" sz="2400" dirty="0" smtClean="0"/>
              </a:p>
              <a:p>
                <a:pPr>
                  <a:spcBef>
                    <a:spcPct val="50000"/>
                  </a:spcBef>
                  <a:buNone/>
                </a:pPr>
                <a:endParaRPr lang="en-US" altLang="zh-CN" sz="2400" dirty="0" smtClean="0"/>
              </a:p>
              <a:p>
                <a:r>
                  <a:rPr lang="zh-CN" altLang="en-US" dirty="0" smtClean="0"/>
                  <a:t>攻击者可伪造一个新消息</a:t>
                </a:r>
                <a:endParaRPr lang="en-US" altLang="zh-CN" dirty="0" smtClean="0"/>
              </a:p>
              <a:p>
                <a:pPr marL="0" indent="0">
                  <a:buNone/>
                </a:pPr>
                <a:r>
                  <a:rPr lang="en-US" altLang="zh-CN" dirty="0" smtClean="0">
                    <a:solidFill>
                      <a:srgbClr val="FF0000"/>
                    </a:solidFill>
                  </a:rPr>
                  <a:t>            </a:t>
                </a:r>
                <a14:m>
                  <m:oMath xmlns:m="http://schemas.openxmlformats.org/officeDocument/2006/math">
                    <m:r>
                      <a:rPr lang="en-US" altLang="zh-CN" i="1" dirty="0" smtClean="0">
                        <a:solidFill>
                          <a:srgbClr val="FF0000"/>
                        </a:solidFill>
                        <a:latin typeface="Cambria Math"/>
                      </a:rPr>
                      <m:t>𝑀</m:t>
                    </m:r>
                    <m:r>
                      <a:rPr lang="en-US" altLang="zh-CN" i="1" dirty="0" smtClean="0">
                        <a:solidFill>
                          <a:srgbClr val="FF0000"/>
                        </a:solidFill>
                        <a:latin typeface="Cambria Math"/>
                      </a:rPr>
                      <m:t>’</m:t>
                    </m:r>
                    <m:r>
                      <a:rPr lang="zh-CN" altLang="en-US" i="1" dirty="0" smtClean="0">
                        <a:solidFill>
                          <a:srgbClr val="FF0000"/>
                        </a:solidFill>
                        <a:latin typeface="Cambria Math"/>
                      </a:rPr>
                      <m:t>＝</m:t>
                    </m:r>
                    <m:r>
                      <a:rPr lang="en-US" altLang="zh-CN" i="1" dirty="0" smtClean="0">
                        <a:solidFill>
                          <a:srgbClr val="FF0000"/>
                        </a:solidFill>
                        <a:latin typeface="Cambria Math"/>
                      </a:rPr>
                      <m:t>𝑌</m:t>
                    </m:r>
                    <m:r>
                      <a:rPr lang="en-US" altLang="zh-CN" i="1" baseline="-25000" dirty="0" smtClean="0">
                        <a:solidFill>
                          <a:srgbClr val="FF0000"/>
                        </a:solidFill>
                        <a:latin typeface="Cambria Math"/>
                      </a:rPr>
                      <m:t>1</m:t>
                    </m:r>
                    <m:r>
                      <a:rPr lang="en-US" altLang="zh-CN" i="1" dirty="0" smtClean="0">
                        <a:solidFill>
                          <a:srgbClr val="FF0000"/>
                        </a:solidFill>
                        <a:latin typeface="Cambria Math"/>
                        <a:sym typeface="Symbol" pitchFamily="18" charset="2"/>
                      </a:rPr>
                      <m:t></m:t>
                    </m:r>
                    <m:r>
                      <a:rPr lang="en-US" altLang="zh-CN" i="1" dirty="0" smtClean="0">
                        <a:solidFill>
                          <a:srgbClr val="FF0000"/>
                        </a:solidFill>
                        <a:latin typeface="Cambria Math"/>
                      </a:rPr>
                      <m:t>𝑌</m:t>
                    </m:r>
                    <m:r>
                      <a:rPr lang="en-US" altLang="zh-CN" i="1" baseline="-25000" dirty="0" smtClean="0">
                        <a:solidFill>
                          <a:srgbClr val="FF0000"/>
                        </a:solidFill>
                        <a:latin typeface="Cambria Math"/>
                      </a:rPr>
                      <m:t>2</m:t>
                    </m:r>
                    <m:r>
                      <a:rPr lang="en-US" altLang="zh-CN" i="1" dirty="0" smtClean="0">
                        <a:solidFill>
                          <a:srgbClr val="FF0000"/>
                        </a:solidFill>
                        <a:latin typeface="Cambria Math"/>
                        <a:sym typeface="Symbol" pitchFamily="18" charset="2"/>
                      </a:rPr>
                      <m:t></m:t>
                    </m:r>
                    <m:r>
                      <a:rPr lang="en-US" altLang="zh-CN" i="1" dirty="0" smtClean="0">
                        <a:solidFill>
                          <a:srgbClr val="FF0000"/>
                        </a:solidFill>
                        <a:latin typeface="Cambria Math"/>
                      </a:rPr>
                      <m:t>…</m:t>
                    </m:r>
                    <m:r>
                      <a:rPr lang="en-US" altLang="zh-CN" i="1" dirty="0" smtClean="0">
                        <a:solidFill>
                          <a:srgbClr val="FF0000"/>
                        </a:solidFill>
                        <a:latin typeface="Cambria Math"/>
                        <a:sym typeface="Symbol" pitchFamily="18" charset="2"/>
                      </a:rPr>
                      <m:t></m:t>
                    </m:r>
                    <m:sSub>
                      <m:sSubPr>
                        <m:ctrlPr>
                          <a:rPr lang="en-US" altLang="zh-CN" i="1" dirty="0" smtClean="0">
                            <a:solidFill>
                              <a:srgbClr val="FF0000"/>
                            </a:solidFill>
                            <a:latin typeface="Cambria Math"/>
                          </a:rPr>
                        </m:ctrlPr>
                      </m:sSubPr>
                      <m:e>
                        <m:r>
                          <a:rPr lang="en-US" altLang="zh-CN" i="1" dirty="0">
                            <a:solidFill>
                              <a:srgbClr val="FF0000"/>
                            </a:solidFill>
                            <a:latin typeface="Cambria Math"/>
                          </a:rPr>
                          <m:t>𝑌</m:t>
                        </m:r>
                      </m:e>
                      <m:sub>
                        <m:r>
                          <a:rPr lang="en-US" altLang="zh-CN" i="1" dirty="0">
                            <a:solidFill>
                              <a:srgbClr val="FF0000"/>
                            </a:solidFill>
                            <a:latin typeface="Cambria Math"/>
                          </a:rPr>
                          <m:t>𝑚</m:t>
                        </m:r>
                        <m:r>
                          <a:rPr lang="en-US" altLang="zh-CN" i="1" dirty="0">
                            <a:solidFill>
                              <a:srgbClr val="FF0000"/>
                            </a:solidFill>
                            <a:latin typeface="Cambria Math"/>
                          </a:rPr>
                          <m:t>−1</m:t>
                        </m:r>
                      </m:sub>
                    </m:sSub>
                    <m:r>
                      <a:rPr lang="en-US" altLang="zh-CN" i="1" dirty="0" smtClean="0">
                        <a:solidFill>
                          <a:srgbClr val="FF0000"/>
                        </a:solidFill>
                        <a:latin typeface="Cambria Math"/>
                        <a:sym typeface="Symbol" pitchFamily="18" charset="2"/>
                      </a:rPr>
                      <m:t></m:t>
                    </m:r>
                    <m:r>
                      <a:rPr lang="en-US" altLang="zh-CN" i="1" dirty="0" smtClean="0">
                        <a:solidFill>
                          <a:srgbClr val="FF0000"/>
                        </a:solidFill>
                        <a:latin typeface="Cambria Math"/>
                      </a:rPr>
                      <m:t>𝑌</m:t>
                    </m:r>
                    <m:r>
                      <a:rPr lang="en-US" altLang="zh-CN" i="1" baseline="-25000" dirty="0" smtClean="0">
                        <a:solidFill>
                          <a:srgbClr val="FF0000"/>
                        </a:solidFill>
                        <a:latin typeface="Cambria Math"/>
                      </a:rPr>
                      <m:t>𝑚</m:t>
                    </m:r>
                  </m:oMath>
                </a14:m>
                <a:endParaRPr lang="en-US" altLang="zh-CN" baseline="-25000" dirty="0" smtClean="0">
                  <a:solidFill>
                    <a:srgbClr val="FF0000"/>
                  </a:solidFill>
                </a:endParaRPr>
              </a:p>
              <a:p>
                <a:pPr marL="0" indent="0">
                  <a:buNone/>
                </a:pPr>
                <a:endParaRPr lang="en-US" altLang="zh-CN" baseline="-25000" dirty="0" smtClean="0">
                  <a:solidFill>
                    <a:srgbClr val="FF0000"/>
                  </a:solidFill>
                </a:endParaRPr>
              </a:p>
              <a:p>
                <a:pPr marL="0" indent="0">
                  <a:buNone/>
                </a:pPr>
                <a:r>
                  <a:rPr lang="en-US" altLang="zh-CN" baseline="-25000" dirty="0">
                    <a:solidFill>
                      <a:srgbClr val="FF0000"/>
                    </a:solidFill>
                  </a:rPr>
                  <a:t> </a:t>
                </a:r>
                <a:r>
                  <a:rPr lang="en-US" altLang="zh-CN" baseline="-25000" dirty="0" smtClean="0">
                    <a:solidFill>
                      <a:srgbClr val="FF0000"/>
                    </a:solidFill>
                  </a:rPr>
                  <a:t>     </a:t>
                </a:r>
                <a14:m>
                  <m:oMath xmlns:m="http://schemas.openxmlformats.org/officeDocument/2006/math">
                    <m:r>
                      <a:rPr lang="en-US" altLang="zh-CN" i="1" dirty="0" smtClean="0">
                        <a:latin typeface="Cambria Math"/>
                      </a:rPr>
                      <m:t>𝑀</m:t>
                    </m:r>
                    <m:r>
                      <a:rPr lang="en-US" altLang="zh-CN" i="1" dirty="0" smtClean="0">
                        <a:latin typeface="Cambria Math"/>
                      </a:rPr>
                      <m:t>’</m:t>
                    </m:r>
                  </m:oMath>
                </a14:m>
                <a:r>
                  <a:rPr lang="zh-CN" altLang="en-US" dirty="0" smtClean="0"/>
                  <a:t>的</a:t>
                </a:r>
                <a:r>
                  <a:rPr lang="en-US" altLang="zh-CN" dirty="0" smtClean="0"/>
                  <a:t>MAC</a:t>
                </a:r>
                <a:r>
                  <a:rPr lang="zh-CN" altLang="en-US" dirty="0" smtClean="0"/>
                  <a:t>与原消息的</a:t>
                </a:r>
                <a:r>
                  <a:rPr lang="en-US" altLang="zh-CN" dirty="0" smtClean="0"/>
                  <a:t>MAC</a:t>
                </a:r>
                <a:r>
                  <a:rPr lang="zh-CN" altLang="en-US" dirty="0" smtClean="0"/>
                  <a:t>相同</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79</a:t>
            </a:fld>
            <a:endParaRPr lang="en-US" altLang="zh-C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a:t>
            </a:r>
            <a:r>
              <a:rPr lang="zh-CN" altLang="en-US" dirty="0" smtClean="0"/>
              <a:t>函数的性质（安全性）</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b="1" dirty="0" smtClean="0">
                    <a:solidFill>
                      <a:srgbClr val="FF0000"/>
                    </a:solidFill>
                  </a:rPr>
                  <a:t>Hash</a:t>
                </a:r>
                <a:r>
                  <a:rPr lang="zh-CN" altLang="en-US" b="1" dirty="0" smtClean="0">
                    <a:solidFill>
                      <a:srgbClr val="FF0000"/>
                    </a:solidFill>
                  </a:rPr>
                  <a:t>函数必须满足以下安全性要求：</a:t>
                </a:r>
              </a:p>
              <a:p>
                <a:pPr lvl="1"/>
                <a:r>
                  <a:rPr lang="zh-CN" altLang="en-US" b="1" dirty="0" smtClean="0">
                    <a:solidFill>
                      <a:srgbClr val="FF00FF"/>
                    </a:solidFill>
                  </a:rPr>
                  <a:t>抗弱碰撞性</a:t>
                </a:r>
                <a:r>
                  <a:rPr lang="zh-CN" altLang="en-US" b="1" dirty="0" smtClean="0">
                    <a:solidFill>
                      <a:srgbClr val="FF00FF"/>
                    </a:solidFill>
                    <a:latin typeface="GungsuhChe" pitchFamily="49" charset="-127"/>
                    <a:ea typeface="GungsuhChe" pitchFamily="49" charset="-127"/>
                  </a:rPr>
                  <a:t>（</a:t>
                </a:r>
                <a:r>
                  <a:rPr lang="en-US" altLang="zh-CN" b="1" dirty="0" smtClean="0">
                    <a:solidFill>
                      <a:srgbClr val="FF00FF"/>
                    </a:solidFill>
                    <a:latin typeface="GungsuhChe" pitchFamily="49" charset="-127"/>
                    <a:ea typeface="GungsuhChe" pitchFamily="49" charset="-127"/>
                  </a:rPr>
                  <a:t>Weak Collision Resistance</a:t>
                </a:r>
                <a:r>
                  <a:rPr lang="zh-CN" altLang="en-US" b="1" dirty="0" smtClean="0">
                    <a:solidFill>
                      <a:srgbClr val="FF00FF"/>
                    </a:solidFill>
                    <a:latin typeface="GungsuhChe" pitchFamily="49" charset="-127"/>
                    <a:ea typeface="GungsuhChe" pitchFamily="49" charset="-127"/>
                  </a:rPr>
                  <a:t>；抗第二原像（</a:t>
                </a:r>
                <a:r>
                  <a:rPr lang="en-US" altLang="zh-CN" b="1" dirty="0" smtClean="0">
                    <a:solidFill>
                      <a:srgbClr val="FF00FF"/>
                    </a:solidFill>
                    <a:latin typeface="GungsuhChe" pitchFamily="49" charset="-127"/>
                    <a:ea typeface="GungsuhChe" pitchFamily="49" charset="-127"/>
                  </a:rPr>
                  <a:t>Second Pre-image Resistance</a:t>
                </a:r>
                <a:r>
                  <a:rPr lang="zh-CN" altLang="en-US" b="1" dirty="0" smtClean="0">
                    <a:solidFill>
                      <a:srgbClr val="FF00FF"/>
                    </a:solidFill>
                    <a:latin typeface="GungsuhChe" pitchFamily="49" charset="-127"/>
                    <a:ea typeface="GungsuhChe" pitchFamily="49" charset="-127"/>
                  </a:rPr>
                  <a:t>））</a:t>
                </a:r>
                <a:r>
                  <a:rPr lang="zh-CN" altLang="en-US" dirty="0" smtClean="0"/>
                  <a:t>：</a:t>
                </a:r>
                <a:endParaRPr lang="en-US" altLang="zh-CN" dirty="0" smtClean="0"/>
              </a:p>
              <a:p>
                <a:pPr marL="804863" lvl="1" indent="0">
                  <a:buNone/>
                </a:pPr>
                <a:r>
                  <a:rPr lang="en-US" altLang="zh-CN" dirty="0" smtClean="0"/>
                  <a:t> </a:t>
                </a:r>
                <a:r>
                  <a:rPr lang="zh-CN" altLang="en-US" dirty="0" smtClean="0"/>
                  <a:t>对任意给定的消息</a:t>
                </a:r>
                <a14:m>
                  <m:oMath xmlns:m="http://schemas.openxmlformats.org/officeDocument/2006/math">
                    <m:r>
                      <a:rPr lang="en-US" altLang="zh-CN" i="1" dirty="0" smtClean="0">
                        <a:latin typeface="Cambria Math"/>
                      </a:rPr>
                      <m:t>𝑚</m:t>
                    </m:r>
                  </m:oMath>
                </a14:m>
                <a:r>
                  <a:rPr lang="zh-CN" altLang="en-US" dirty="0" smtClean="0"/>
                  <a:t>，寻找与</a:t>
                </a:r>
                <a14:m>
                  <m:oMath xmlns:m="http://schemas.openxmlformats.org/officeDocument/2006/math">
                    <m:r>
                      <a:rPr lang="en-US" altLang="zh-CN" i="1" dirty="0" smtClean="0">
                        <a:latin typeface="Cambria Math"/>
                      </a:rPr>
                      <m:t>𝑚</m:t>
                    </m:r>
                  </m:oMath>
                </a14:m>
                <a:r>
                  <a:rPr lang="zh-CN" altLang="en-US" dirty="0" smtClean="0"/>
                  <a:t>不同的消息</a:t>
                </a:r>
                <a14:m>
                  <m:oMath xmlns:m="http://schemas.openxmlformats.org/officeDocument/2006/math">
                    <m:r>
                      <a:rPr lang="en-US" altLang="zh-CN" i="1" dirty="0" smtClean="0">
                        <a:latin typeface="Cambria Math"/>
                      </a:rPr>
                      <m:t>𝑚</m:t>
                    </m:r>
                    <m:r>
                      <a:rPr lang="en-US" altLang="zh-CN" i="1" dirty="0" smtClean="0">
                        <a:latin typeface="Cambria Math"/>
                      </a:rPr>
                      <m:t>’</m:t>
                    </m:r>
                  </m:oMath>
                </a14:m>
                <a:r>
                  <a:rPr lang="zh-CN" altLang="en-US" dirty="0" smtClean="0"/>
                  <a:t>，使得</a:t>
                </a:r>
                <a14:m>
                  <m:oMath xmlns:m="http://schemas.openxmlformats.org/officeDocument/2006/math">
                    <m:r>
                      <a:rPr lang="en-US" altLang="zh-CN" i="1" dirty="0" smtClean="0">
                        <a:latin typeface="Cambria Math"/>
                      </a:rPr>
                      <m:t>h</m:t>
                    </m:r>
                    <m:r>
                      <a:rPr lang="en-US" altLang="zh-CN" i="1" dirty="0" smtClean="0">
                        <a:latin typeface="Cambria Math"/>
                      </a:rPr>
                      <m:t>(</m:t>
                    </m:r>
                    <m:r>
                      <a:rPr lang="en-US" altLang="zh-CN" i="1" dirty="0" smtClean="0">
                        <a:latin typeface="Cambria Math"/>
                      </a:rPr>
                      <m:t>𝑚</m:t>
                    </m:r>
                    <m:r>
                      <a:rPr lang="en-US" altLang="zh-CN" i="1" dirty="0" smtClean="0">
                        <a:latin typeface="Cambria Math"/>
                      </a:rPr>
                      <m:t>)=</m:t>
                    </m:r>
                    <m:r>
                      <a:rPr lang="en-US" altLang="zh-CN" i="1" dirty="0" smtClean="0">
                        <a:latin typeface="Cambria Math"/>
                      </a:rPr>
                      <m:t>h</m:t>
                    </m:r>
                    <m:r>
                      <a:rPr lang="en-US" altLang="zh-CN" i="1" dirty="0" smtClean="0">
                        <a:latin typeface="Cambria Math"/>
                      </a:rPr>
                      <m:t>(</m:t>
                    </m:r>
                    <m:r>
                      <a:rPr lang="en-US" altLang="zh-CN" i="1" dirty="0" smtClean="0">
                        <a:latin typeface="Cambria Math"/>
                      </a:rPr>
                      <m:t>𝑚</m:t>
                    </m:r>
                    <m:r>
                      <a:rPr lang="en-US" altLang="zh-CN" i="1" dirty="0" smtClean="0">
                        <a:latin typeface="Cambria Math"/>
                      </a:rPr>
                      <m:t>’)</m:t>
                    </m:r>
                  </m:oMath>
                </a14:m>
                <a:r>
                  <a:rPr lang="zh-CN" altLang="en-US" dirty="0" smtClean="0"/>
                  <a:t>在计算上不可行</a:t>
                </a:r>
                <a:endParaRPr lang="en-US" altLang="zh-CN" dirty="0" smtClean="0"/>
              </a:p>
              <a:p>
                <a:pPr lvl="1">
                  <a:buNone/>
                </a:pPr>
                <a:endParaRPr lang="zh-CN" altLang="en-US" dirty="0" smtClean="0"/>
              </a:p>
              <a:p>
                <a:pPr lvl="1"/>
                <a:r>
                  <a:rPr lang="zh-CN" altLang="en-US" b="1" dirty="0" smtClean="0">
                    <a:solidFill>
                      <a:srgbClr val="FF00FF"/>
                    </a:solidFill>
                  </a:rPr>
                  <a:t>抗强碰撞性</a:t>
                </a:r>
                <a:r>
                  <a:rPr lang="zh-CN" altLang="en-US" b="1" dirty="0" smtClean="0">
                    <a:solidFill>
                      <a:srgbClr val="FF00FF"/>
                    </a:solidFill>
                    <a:latin typeface="GungsuhChe" pitchFamily="49" charset="-127"/>
                    <a:ea typeface="GungsuhChe" pitchFamily="49" charset="-127"/>
                  </a:rPr>
                  <a:t>（</a:t>
                </a:r>
                <a:r>
                  <a:rPr lang="en-US" altLang="zh-CN" b="1" dirty="0" smtClean="0">
                    <a:solidFill>
                      <a:srgbClr val="FF00FF"/>
                    </a:solidFill>
                    <a:latin typeface="GungsuhChe" pitchFamily="49" charset="-127"/>
                    <a:ea typeface="GungsuhChe" pitchFamily="49" charset="-127"/>
                  </a:rPr>
                  <a:t>Strong Collision Resistance) </a:t>
                </a:r>
                <a:r>
                  <a:rPr lang="zh-CN" altLang="en-US" dirty="0" smtClean="0"/>
                  <a:t>：</a:t>
                </a:r>
                <a:endParaRPr lang="en-US" altLang="zh-CN" dirty="0" smtClean="0"/>
              </a:p>
              <a:p>
                <a:pPr marL="804863" lvl="1" indent="-347663">
                  <a:buNone/>
                </a:pPr>
                <a:r>
                  <a:rPr lang="en-US" altLang="zh-CN" dirty="0"/>
                  <a:t> </a:t>
                </a:r>
                <a:r>
                  <a:rPr lang="en-US" altLang="zh-CN" dirty="0" smtClean="0"/>
                  <a:t>   </a:t>
                </a:r>
                <a:r>
                  <a:rPr lang="zh-CN" altLang="en-US" dirty="0" smtClean="0"/>
                  <a:t>寻找任意两个不同的消息</a:t>
                </a:r>
                <a14:m>
                  <m:oMath xmlns:m="http://schemas.openxmlformats.org/officeDocument/2006/math">
                    <m:r>
                      <a:rPr lang="en-US" altLang="zh-CN" i="1" dirty="0" smtClean="0">
                        <a:latin typeface="Cambria Math"/>
                      </a:rPr>
                      <m:t>𝑚</m:t>
                    </m:r>
                    <m:r>
                      <a:rPr lang="zh-CN" altLang="en-US" i="1" dirty="0" smtClean="0">
                        <a:latin typeface="Cambria Math"/>
                      </a:rPr>
                      <m:t>和</m:t>
                    </m:r>
                    <m:r>
                      <a:rPr lang="en-US" altLang="zh-CN" i="1" dirty="0" smtClean="0">
                        <a:latin typeface="Cambria Math"/>
                      </a:rPr>
                      <m:t>𝑚</m:t>
                    </m:r>
                    <m:r>
                      <a:rPr lang="en-US" altLang="zh-CN" i="1" dirty="0" smtClean="0">
                        <a:latin typeface="Cambria Math"/>
                      </a:rPr>
                      <m:t>’</m:t>
                    </m:r>
                  </m:oMath>
                </a14:m>
                <a:r>
                  <a:rPr lang="en-US" altLang="zh-CN" dirty="0" smtClean="0"/>
                  <a:t>,</a:t>
                </a:r>
                <a:r>
                  <a:rPr lang="zh-CN" altLang="en-US" dirty="0" smtClean="0"/>
                  <a:t>使得</a:t>
                </a:r>
                <a14:m>
                  <m:oMath xmlns:m="http://schemas.openxmlformats.org/officeDocument/2006/math">
                    <m:r>
                      <a:rPr lang="en-US" altLang="zh-CN" i="1" dirty="0" smtClean="0">
                        <a:latin typeface="Cambria Math"/>
                      </a:rPr>
                      <m:t>h</m:t>
                    </m:r>
                    <m:r>
                      <a:rPr lang="en-US" altLang="zh-CN" i="1" dirty="0" smtClean="0">
                        <a:latin typeface="Cambria Math"/>
                      </a:rPr>
                      <m:t>(</m:t>
                    </m:r>
                    <m:r>
                      <a:rPr lang="en-US" altLang="zh-CN" i="1" dirty="0" smtClean="0">
                        <a:latin typeface="Cambria Math"/>
                      </a:rPr>
                      <m:t>𝑚</m:t>
                    </m:r>
                    <m:r>
                      <a:rPr lang="en-US" altLang="zh-CN" i="1" dirty="0" smtClean="0">
                        <a:latin typeface="Cambria Math"/>
                      </a:rPr>
                      <m:t>)=</m:t>
                    </m:r>
                    <m:r>
                      <a:rPr lang="en-US" altLang="zh-CN" i="1" dirty="0" smtClean="0">
                        <a:latin typeface="Cambria Math"/>
                      </a:rPr>
                      <m:t>h</m:t>
                    </m:r>
                    <m:r>
                      <a:rPr lang="en-US" altLang="zh-CN" i="1" dirty="0" smtClean="0">
                        <a:latin typeface="Cambria Math"/>
                      </a:rPr>
                      <m:t>(</m:t>
                    </m:r>
                    <m:r>
                      <a:rPr lang="en-US" altLang="zh-CN" i="1" dirty="0" smtClean="0">
                        <a:latin typeface="Cambria Math"/>
                      </a:rPr>
                      <m:t>𝑚</m:t>
                    </m:r>
                    <m:r>
                      <a:rPr lang="en-US" altLang="zh-CN" i="1" dirty="0" smtClean="0">
                        <a:latin typeface="Cambria Math"/>
                      </a:rPr>
                      <m:t>’)</m:t>
                    </m:r>
                  </m:oMath>
                </a14:m>
                <a:r>
                  <a:rPr lang="zh-CN" altLang="en-US" dirty="0" smtClean="0"/>
                  <a:t>在</a:t>
                </a:r>
                <a:r>
                  <a:rPr lang="zh-CN" altLang="en-US" dirty="0"/>
                  <a:t>计算上不可行</a:t>
                </a:r>
                <a:endParaRPr lang="en-US" altLang="zh-CN" dirty="0"/>
              </a:p>
              <a:p>
                <a:pPr marL="457200" lvl="1" indent="0">
                  <a:buNone/>
                </a:pPr>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B99D267-1635-4705-9A40-DC6EB345036E}"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a:t>
            </a:fld>
            <a:endParaRPr lang="en-US" altLang="zh-CN"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MAC</a:t>
            </a:r>
            <a:r>
              <a:rPr lang="zh-CN" altLang="en-US" dirty="0" smtClean="0"/>
              <a:t>的安全需求</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600200"/>
                <a:ext cx="8229600" cy="4724400"/>
              </a:xfrm>
            </p:spPr>
            <p:txBody>
              <a:bodyPr/>
              <a:lstStyle/>
              <a:p>
                <a:r>
                  <a:rPr lang="en-US" altLang="zh-CN" dirty="0" smtClean="0"/>
                  <a:t>MAC</a:t>
                </a:r>
                <a:r>
                  <a:rPr lang="zh-CN" altLang="en-US" dirty="0" smtClean="0"/>
                  <a:t>函数必须满足：</a:t>
                </a:r>
                <a:endParaRPr lang="en-US" altLang="zh-CN" dirty="0" smtClean="0"/>
              </a:p>
              <a:p>
                <a:pPr marL="914400" lvl="1" indent="-457200">
                  <a:spcBef>
                    <a:spcPct val="50000"/>
                  </a:spcBef>
                  <a:buFont typeface="+mj-lt"/>
                  <a:buAutoNum type="arabicPeriod"/>
                </a:pPr>
                <a:r>
                  <a:rPr lang="zh-CN" altLang="en-US" dirty="0" smtClean="0"/>
                  <a:t>如果攻击者得到</a:t>
                </a:r>
                <a14:m>
                  <m:oMath xmlns:m="http://schemas.openxmlformats.org/officeDocument/2006/math">
                    <m:r>
                      <a:rPr lang="en-US" altLang="zh-CN" i="1" dirty="0" smtClean="0">
                        <a:latin typeface="Cambria Math"/>
                      </a:rPr>
                      <m:t>𝑀</m:t>
                    </m:r>
                  </m:oMath>
                </a14:m>
                <a:r>
                  <a:rPr lang="zh-CN" altLang="en-US" dirty="0" smtClean="0"/>
                  <a:t>和</a:t>
                </a:r>
                <a14:m>
                  <m:oMath xmlns:m="http://schemas.openxmlformats.org/officeDocument/2006/math">
                    <m:r>
                      <a:rPr lang="en-US" altLang="zh-CN" i="1" dirty="0" smtClean="0">
                        <a:latin typeface="Cambria Math"/>
                      </a:rPr>
                      <m:t>𝐶</m:t>
                    </m:r>
                    <m:r>
                      <a:rPr lang="en-US" altLang="zh-CN" i="1" baseline="-25000" dirty="0" smtClean="0">
                        <a:latin typeface="Cambria Math"/>
                      </a:rPr>
                      <m:t>𝑘</m:t>
                    </m:r>
                    <m:r>
                      <a:rPr lang="en-US" altLang="zh-CN" i="1" dirty="0" smtClean="0">
                        <a:latin typeface="Cambria Math"/>
                      </a:rPr>
                      <m:t>(</m:t>
                    </m:r>
                    <m:r>
                      <a:rPr lang="en-US" altLang="zh-CN" i="1" dirty="0" smtClean="0">
                        <a:latin typeface="Cambria Math"/>
                      </a:rPr>
                      <m:t>𝑀</m:t>
                    </m:r>
                    <m:r>
                      <a:rPr lang="en-US" altLang="zh-CN" i="1" dirty="0" smtClean="0">
                        <a:latin typeface="Cambria Math"/>
                      </a:rPr>
                      <m:t>)</m:t>
                    </m:r>
                  </m:oMath>
                </a14:m>
                <a:r>
                  <a:rPr lang="zh-CN" altLang="en-US" dirty="0" smtClean="0"/>
                  <a:t>，构造一个消息</a:t>
                </a:r>
                <a14:m>
                  <m:oMath xmlns:m="http://schemas.openxmlformats.org/officeDocument/2006/math">
                    <m:r>
                      <a:rPr lang="en-US" altLang="zh-CN" i="1" dirty="0" smtClean="0">
                        <a:latin typeface="Cambria Math"/>
                      </a:rPr>
                      <m:t>𝑀</m:t>
                    </m:r>
                    <m:r>
                      <a:rPr lang="en-US" altLang="zh-CN" i="1" dirty="0" smtClean="0">
                        <a:latin typeface="Cambria Math"/>
                      </a:rPr>
                      <m:t>’</m:t>
                    </m:r>
                  </m:oMath>
                </a14:m>
                <a:r>
                  <a:rPr lang="zh-CN" altLang="en-US" dirty="0" smtClean="0"/>
                  <a:t>，使得</a:t>
                </a:r>
                <a14:m>
                  <m:oMath xmlns:m="http://schemas.openxmlformats.org/officeDocument/2006/math">
                    <m:r>
                      <a:rPr lang="en-US" altLang="zh-CN" i="1" dirty="0" smtClean="0">
                        <a:latin typeface="Cambria Math"/>
                      </a:rPr>
                      <m:t>𝐶</m:t>
                    </m:r>
                    <m:r>
                      <a:rPr lang="en-US" altLang="zh-CN" i="1" baseline="-25000" dirty="0" smtClean="0">
                        <a:latin typeface="Cambria Math"/>
                      </a:rPr>
                      <m:t>𝑘</m:t>
                    </m:r>
                    <m:r>
                      <a:rPr lang="en-US" altLang="zh-CN" i="1" dirty="0" smtClean="0">
                        <a:latin typeface="Cambria Math"/>
                      </a:rPr>
                      <m:t>(</m:t>
                    </m:r>
                    <m:r>
                      <a:rPr lang="en-US" altLang="zh-CN" i="1" dirty="0" smtClean="0">
                        <a:latin typeface="Cambria Math"/>
                      </a:rPr>
                      <m:t>𝑀</m:t>
                    </m:r>
                    <m:r>
                      <a:rPr lang="en-US" altLang="zh-CN" i="1" dirty="0" smtClean="0">
                        <a:latin typeface="Cambria Math"/>
                      </a:rPr>
                      <m:t>’)</m:t>
                    </m:r>
                    <m:r>
                      <a:rPr lang="zh-CN" altLang="en-US" i="1" dirty="0" smtClean="0">
                        <a:latin typeface="Cambria Math"/>
                      </a:rPr>
                      <m:t>＝</m:t>
                    </m:r>
                    <m:r>
                      <a:rPr lang="en-US" altLang="zh-CN" i="1" dirty="0" smtClean="0">
                        <a:latin typeface="Cambria Math"/>
                      </a:rPr>
                      <m:t>𝐶</m:t>
                    </m:r>
                    <m:r>
                      <a:rPr lang="en-US" altLang="zh-CN" i="1" baseline="-25000" dirty="0" smtClean="0">
                        <a:latin typeface="Cambria Math"/>
                      </a:rPr>
                      <m:t>𝑘</m:t>
                    </m:r>
                    <m:r>
                      <a:rPr lang="en-US" altLang="zh-CN" i="1" dirty="0" smtClean="0">
                        <a:latin typeface="Cambria Math"/>
                      </a:rPr>
                      <m:t>(</m:t>
                    </m:r>
                    <m:r>
                      <a:rPr lang="en-US" altLang="zh-CN" i="1" dirty="0" smtClean="0">
                        <a:latin typeface="Cambria Math"/>
                      </a:rPr>
                      <m:t>𝑀</m:t>
                    </m:r>
                    <m:r>
                      <a:rPr lang="en-US" altLang="zh-CN" i="1" dirty="0" smtClean="0">
                        <a:latin typeface="Cambria Math"/>
                      </a:rPr>
                      <m:t>)</m:t>
                    </m:r>
                  </m:oMath>
                </a14:m>
                <a:r>
                  <a:rPr lang="zh-CN" altLang="en-US" dirty="0" smtClean="0"/>
                  <a:t>，在计算上不可行</a:t>
                </a:r>
              </a:p>
              <a:p>
                <a:pPr marL="914400" lvl="1" indent="-457200">
                  <a:spcBef>
                    <a:spcPct val="50000"/>
                  </a:spcBef>
                  <a:buFont typeface="+mj-lt"/>
                  <a:buAutoNum type="arabicPeriod"/>
                </a:pPr>
                <a14:m>
                  <m:oMath xmlns:m="http://schemas.openxmlformats.org/officeDocument/2006/math">
                    <m:r>
                      <a:rPr lang="en-US" altLang="zh-CN" i="1" dirty="0" smtClean="0">
                        <a:latin typeface="Cambria Math"/>
                      </a:rPr>
                      <m:t>𝐶</m:t>
                    </m:r>
                    <m:r>
                      <a:rPr lang="en-US" altLang="zh-CN" i="1" baseline="-25000" dirty="0" smtClean="0">
                        <a:latin typeface="Cambria Math"/>
                      </a:rPr>
                      <m:t>𝑘</m:t>
                    </m:r>
                    <m:r>
                      <a:rPr lang="en-US" altLang="zh-CN" i="1" dirty="0" smtClean="0">
                        <a:latin typeface="Cambria Math"/>
                      </a:rPr>
                      <m:t>(</m:t>
                    </m:r>
                    <m:r>
                      <a:rPr lang="en-US" altLang="zh-CN" i="1" dirty="0" smtClean="0">
                        <a:latin typeface="Cambria Math"/>
                      </a:rPr>
                      <m:t>𝑀</m:t>
                    </m:r>
                    <m:r>
                      <a:rPr lang="en-US" altLang="zh-CN" i="1" dirty="0" smtClean="0">
                        <a:latin typeface="Cambria Math"/>
                      </a:rPr>
                      <m:t>)</m:t>
                    </m:r>
                  </m:oMath>
                </a14:m>
                <a:r>
                  <a:rPr lang="zh-CN" altLang="en-US" dirty="0" smtClean="0"/>
                  <a:t>应该在以下意义下</a:t>
                </a:r>
                <a:r>
                  <a:rPr lang="zh-CN" altLang="en-US" dirty="0" smtClean="0"/>
                  <a:t>均匀分布：随机</a:t>
                </a:r>
                <a:r>
                  <a:rPr lang="zh-CN" altLang="en-US" dirty="0" smtClean="0"/>
                  <a:t>选择消息</a:t>
                </a:r>
                <a14:m>
                  <m:oMath xmlns:m="http://schemas.openxmlformats.org/officeDocument/2006/math">
                    <m:r>
                      <a:rPr lang="en-US" altLang="zh-CN" i="1" dirty="0" smtClean="0">
                        <a:latin typeface="Cambria Math"/>
                      </a:rPr>
                      <m:t>𝑀</m:t>
                    </m:r>
                    <m:r>
                      <a:rPr lang="zh-CN" altLang="en-US" i="1" dirty="0" smtClean="0">
                        <a:latin typeface="Cambria Math"/>
                      </a:rPr>
                      <m:t>和</m:t>
                    </m:r>
                    <m:r>
                      <a:rPr lang="en-US" altLang="zh-CN" i="1" dirty="0" smtClean="0">
                        <a:latin typeface="Cambria Math"/>
                      </a:rPr>
                      <m:t>𝑀</m:t>
                    </m:r>
                    <m:r>
                      <a:rPr lang="en-US" altLang="zh-CN" i="1" dirty="0" smtClean="0">
                        <a:latin typeface="Cambria Math"/>
                      </a:rPr>
                      <m:t>’</m:t>
                    </m:r>
                  </m:oMath>
                </a14:m>
                <a:r>
                  <a:rPr lang="zh-CN" altLang="en-US" dirty="0" smtClean="0"/>
                  <a:t>，</a:t>
                </a:r>
                <a14:m>
                  <m:oMath xmlns:m="http://schemas.openxmlformats.org/officeDocument/2006/math">
                    <m:r>
                      <a:rPr lang="en-US" altLang="zh-CN" i="1" dirty="0" smtClean="0">
                        <a:latin typeface="Cambria Math"/>
                      </a:rPr>
                      <m:t>𝐶</m:t>
                    </m:r>
                    <m:r>
                      <a:rPr lang="en-US" altLang="zh-CN" i="1" baseline="-25000" dirty="0" smtClean="0">
                        <a:latin typeface="Cambria Math"/>
                      </a:rPr>
                      <m:t>𝑘</m:t>
                    </m:r>
                    <m:r>
                      <a:rPr lang="en-US" altLang="zh-CN" i="1" dirty="0" smtClean="0">
                        <a:latin typeface="Cambria Math"/>
                      </a:rPr>
                      <m:t>(</m:t>
                    </m:r>
                    <m:r>
                      <a:rPr lang="en-US" altLang="zh-CN" i="1" dirty="0" smtClean="0">
                        <a:latin typeface="Cambria Math"/>
                      </a:rPr>
                      <m:t>𝑀</m:t>
                    </m:r>
                    <m:r>
                      <a:rPr lang="en-US" altLang="zh-CN" i="1" dirty="0" smtClean="0">
                        <a:latin typeface="Cambria Math"/>
                      </a:rPr>
                      <m:t>’)</m:t>
                    </m:r>
                    <m:r>
                      <a:rPr lang="zh-CN" altLang="en-US" i="1" dirty="0" smtClean="0">
                        <a:latin typeface="Cambria Math"/>
                      </a:rPr>
                      <m:t>＝</m:t>
                    </m:r>
                    <m:r>
                      <a:rPr lang="en-US" altLang="zh-CN" i="1" dirty="0" smtClean="0">
                        <a:latin typeface="Cambria Math"/>
                      </a:rPr>
                      <m:t>𝐶</m:t>
                    </m:r>
                    <m:r>
                      <a:rPr lang="en-US" altLang="zh-CN" i="1" baseline="-25000" dirty="0" smtClean="0">
                        <a:latin typeface="Cambria Math"/>
                      </a:rPr>
                      <m:t>𝑘</m:t>
                    </m:r>
                    <m:r>
                      <a:rPr lang="en-US" altLang="zh-CN" i="1" dirty="0" smtClean="0">
                        <a:latin typeface="Cambria Math"/>
                      </a:rPr>
                      <m:t>(</m:t>
                    </m:r>
                    <m:r>
                      <a:rPr lang="en-US" altLang="zh-CN" i="1" dirty="0" smtClean="0">
                        <a:latin typeface="Cambria Math"/>
                      </a:rPr>
                      <m:t>𝑀</m:t>
                    </m:r>
                    <m:r>
                      <a:rPr lang="en-US" altLang="zh-CN" i="1" dirty="0" smtClean="0">
                        <a:latin typeface="Cambria Math"/>
                      </a:rPr>
                      <m:t>)</m:t>
                    </m:r>
                  </m:oMath>
                </a14:m>
                <a:r>
                  <a:rPr lang="zh-CN" altLang="en-US" dirty="0" smtClean="0"/>
                  <a:t>的概率为</a:t>
                </a:r>
                <a14:m>
                  <m:oMath xmlns:m="http://schemas.openxmlformats.org/officeDocument/2006/math">
                    <m:sSup>
                      <m:sSupPr>
                        <m:ctrlPr>
                          <a:rPr lang="en-US" altLang="zh-CN" i="1" dirty="0" smtClean="0">
                            <a:latin typeface="Cambria Math"/>
                          </a:rPr>
                        </m:ctrlPr>
                      </m:sSupPr>
                      <m:e>
                        <m:r>
                          <a:rPr lang="en-US" altLang="zh-CN" b="0" i="1" dirty="0" smtClean="0">
                            <a:latin typeface="Cambria Math"/>
                          </a:rPr>
                          <m:t>2</m:t>
                        </m:r>
                      </m:e>
                      <m:sup>
                        <m:r>
                          <a:rPr lang="en-US" altLang="zh-CN" b="0" i="1" dirty="0" smtClean="0">
                            <a:latin typeface="Cambria Math"/>
                          </a:rPr>
                          <m:t>−</m:t>
                        </m:r>
                        <m:r>
                          <a:rPr lang="en-US" altLang="zh-CN" b="0" i="1" dirty="0" smtClean="0">
                            <a:latin typeface="Cambria Math"/>
                          </a:rPr>
                          <m:t>𝑛</m:t>
                        </m:r>
                      </m:sup>
                    </m:sSup>
                  </m:oMath>
                </a14:m>
                <a:r>
                  <a:rPr lang="zh-CN" altLang="en-US" dirty="0" smtClean="0"/>
                  <a:t>，其中</a:t>
                </a:r>
                <a14:m>
                  <m:oMath xmlns:m="http://schemas.openxmlformats.org/officeDocument/2006/math">
                    <m:r>
                      <a:rPr lang="en-US" altLang="zh-CN" i="1" dirty="0" smtClean="0">
                        <a:latin typeface="Cambria Math"/>
                      </a:rPr>
                      <m:t>𝑛</m:t>
                    </m:r>
                  </m:oMath>
                </a14:m>
                <a:r>
                  <a:rPr lang="zh-CN" altLang="en-US" dirty="0" smtClean="0"/>
                  <a:t>为</a:t>
                </a:r>
                <a:r>
                  <a:rPr lang="en-US" altLang="zh-CN" dirty="0" smtClean="0"/>
                  <a:t>MAC</a:t>
                </a:r>
                <a:r>
                  <a:rPr lang="zh-CN" altLang="en-US" dirty="0" smtClean="0"/>
                  <a:t>长度</a:t>
                </a:r>
              </a:p>
              <a:p>
                <a:pPr marL="914400" lvl="1" indent="-457200">
                  <a:spcBef>
                    <a:spcPct val="50000"/>
                  </a:spcBef>
                  <a:buFont typeface="+mj-lt"/>
                  <a:buAutoNum type="arabicPeriod"/>
                </a:pPr>
                <a:r>
                  <a:rPr lang="zh-CN" altLang="en-US" dirty="0" smtClean="0"/>
                  <a:t>若</a:t>
                </a:r>
                <a14:m>
                  <m:oMath xmlns:m="http://schemas.openxmlformats.org/officeDocument/2006/math">
                    <m:r>
                      <a:rPr lang="en-US" altLang="zh-CN" i="1" dirty="0" smtClean="0">
                        <a:latin typeface="Cambria Math"/>
                      </a:rPr>
                      <m:t>𝑀</m:t>
                    </m:r>
                    <m:r>
                      <a:rPr lang="en-US" altLang="zh-CN" i="1" dirty="0" smtClean="0">
                        <a:latin typeface="Cambria Math"/>
                      </a:rPr>
                      <m:t>’</m:t>
                    </m:r>
                    <m:r>
                      <a:rPr lang="zh-CN" altLang="en-US" i="1" dirty="0" smtClean="0">
                        <a:latin typeface="Cambria Math"/>
                      </a:rPr>
                      <m:t>为</m:t>
                    </m:r>
                    <m:r>
                      <a:rPr lang="en-US" altLang="zh-CN" i="1" dirty="0" smtClean="0">
                        <a:latin typeface="Cambria Math"/>
                      </a:rPr>
                      <m:t>𝑀</m:t>
                    </m:r>
                  </m:oMath>
                </a14:m>
                <a:r>
                  <a:rPr lang="zh-CN" altLang="en-US" dirty="0" smtClean="0"/>
                  <a:t>的某种已知变换，即</a:t>
                </a:r>
                <a14:m>
                  <m:oMath xmlns:m="http://schemas.openxmlformats.org/officeDocument/2006/math">
                    <m:r>
                      <a:rPr lang="en-US" altLang="zh-CN" i="1" dirty="0" smtClean="0">
                        <a:latin typeface="Cambria Math"/>
                      </a:rPr>
                      <m:t>𝑀</m:t>
                    </m:r>
                    <m:r>
                      <a:rPr lang="en-US" altLang="zh-CN" i="1" dirty="0" smtClean="0">
                        <a:latin typeface="Cambria Math"/>
                      </a:rPr>
                      <m:t>’</m:t>
                    </m:r>
                    <m:r>
                      <a:rPr lang="zh-CN" altLang="en-US" i="1" dirty="0" smtClean="0">
                        <a:latin typeface="Cambria Math"/>
                      </a:rPr>
                      <m:t>＝</m:t>
                    </m:r>
                    <m:r>
                      <a:rPr lang="en-US" altLang="zh-CN" i="1" dirty="0" smtClean="0">
                        <a:latin typeface="Cambria Math"/>
                      </a:rPr>
                      <m:t>𝑓</m:t>
                    </m:r>
                    <m:r>
                      <a:rPr lang="en-US" altLang="zh-CN" i="1" dirty="0" smtClean="0">
                        <a:latin typeface="Cambria Math"/>
                      </a:rPr>
                      <m:t>(</m:t>
                    </m:r>
                    <m:r>
                      <a:rPr lang="en-US" altLang="zh-CN" i="1" dirty="0" smtClean="0">
                        <a:latin typeface="Cambria Math"/>
                      </a:rPr>
                      <m:t>𝑀</m:t>
                    </m:r>
                    <m:r>
                      <a:rPr lang="en-US" altLang="zh-CN" i="1" dirty="0" smtClean="0">
                        <a:latin typeface="Cambria Math"/>
                      </a:rPr>
                      <m:t>)</m:t>
                    </m:r>
                  </m:oMath>
                </a14:m>
                <a:r>
                  <a:rPr lang="zh-CN" altLang="en-US" dirty="0" smtClean="0"/>
                  <a:t>，</a:t>
                </a:r>
                <a:r>
                  <a:rPr lang="en-US" altLang="zh-CN" dirty="0" smtClean="0"/>
                  <a:t>(</a:t>
                </a:r>
                <a:r>
                  <a:rPr lang="zh-CN" altLang="en-US" dirty="0" smtClean="0"/>
                  <a:t>如</a:t>
                </a:r>
                <a14:m>
                  <m:oMath xmlns:m="http://schemas.openxmlformats.org/officeDocument/2006/math">
                    <m:r>
                      <a:rPr lang="en-US" altLang="zh-CN" i="1" dirty="0" smtClean="0">
                        <a:latin typeface="Cambria Math"/>
                      </a:rPr>
                      <m:t>𝑓</m:t>
                    </m:r>
                  </m:oMath>
                </a14:m>
                <a:r>
                  <a:rPr lang="zh-CN" altLang="en-US" dirty="0" smtClean="0"/>
                  <a:t>可能为将一个或多个特定的比特取反</a:t>
                </a:r>
                <a:r>
                  <a:rPr lang="en-US" altLang="zh-CN" dirty="0" smtClean="0"/>
                  <a:t>)</a:t>
                </a:r>
                <a:r>
                  <a:rPr lang="zh-CN" altLang="en-US" dirty="0" smtClean="0"/>
                  <a:t>，那么</a:t>
                </a:r>
                <a:endParaRPr lang="en-US" altLang="zh-CN" dirty="0" smtClean="0"/>
              </a:p>
              <a:p>
                <a:pPr marL="457200" lvl="1" indent="0">
                  <a:spcBef>
                    <a:spcPct val="50000"/>
                  </a:spcBef>
                  <a:buNone/>
                </a:pPr>
                <a:r>
                  <a:rPr lang="en-US" altLang="zh-CN" dirty="0"/>
                  <a:t> </a:t>
                </a:r>
                <a:r>
                  <a:rPr lang="en-US" altLang="zh-CN" dirty="0" smtClean="0"/>
                  <a:t>                       </a:t>
                </a:r>
                <a14:m>
                  <m:oMath xmlns:m="http://schemas.openxmlformats.org/officeDocument/2006/math">
                    <m:r>
                      <a:rPr lang="en-US" altLang="zh-CN" i="1" dirty="0" smtClean="0">
                        <a:latin typeface="Cambria Math"/>
                      </a:rPr>
                      <m:t>𝑝</m:t>
                    </m:r>
                    <m:r>
                      <a:rPr lang="en-US" altLang="zh-CN" i="1" dirty="0" smtClean="0">
                        <a:latin typeface="Cambria Math"/>
                      </a:rPr>
                      <m:t>[</m:t>
                    </m:r>
                    <m:r>
                      <a:rPr lang="en-US" altLang="zh-CN" i="1" dirty="0" err="1" smtClean="0">
                        <a:latin typeface="Cambria Math"/>
                      </a:rPr>
                      <m:t>𝐶</m:t>
                    </m:r>
                    <m:r>
                      <a:rPr lang="en-US" altLang="zh-CN" i="1" baseline="-25000" dirty="0" err="1" smtClean="0">
                        <a:latin typeface="Cambria Math"/>
                      </a:rPr>
                      <m:t>𝑘</m:t>
                    </m:r>
                    <m:r>
                      <a:rPr lang="en-US" altLang="zh-CN" i="1" dirty="0" smtClean="0">
                        <a:latin typeface="Cambria Math"/>
                      </a:rPr>
                      <m:t>(</m:t>
                    </m:r>
                    <m:r>
                      <a:rPr lang="en-US" altLang="zh-CN" i="1" dirty="0" smtClean="0">
                        <a:latin typeface="Cambria Math"/>
                      </a:rPr>
                      <m:t>𝑀</m:t>
                    </m:r>
                    <m:r>
                      <a:rPr lang="en-US" altLang="zh-CN" i="1" dirty="0" smtClean="0">
                        <a:latin typeface="Cambria Math"/>
                      </a:rPr>
                      <m:t>)</m:t>
                    </m:r>
                    <m:r>
                      <a:rPr lang="zh-CN" altLang="en-US" i="1" dirty="0" smtClean="0">
                        <a:latin typeface="Cambria Math"/>
                      </a:rPr>
                      <m:t>＝</m:t>
                    </m:r>
                    <m:r>
                      <a:rPr lang="en-US" altLang="zh-CN" i="1" dirty="0" smtClean="0">
                        <a:latin typeface="Cambria Math"/>
                      </a:rPr>
                      <m:t>𝐶</m:t>
                    </m:r>
                    <m:r>
                      <a:rPr lang="en-US" altLang="zh-CN" i="1" baseline="-25000" dirty="0" smtClean="0">
                        <a:latin typeface="Cambria Math"/>
                      </a:rPr>
                      <m:t>𝑘</m:t>
                    </m:r>
                    <m:r>
                      <a:rPr lang="en-US" altLang="zh-CN" i="1" dirty="0" smtClean="0">
                        <a:latin typeface="Cambria Math"/>
                      </a:rPr>
                      <m:t>(</m:t>
                    </m:r>
                    <m:r>
                      <a:rPr lang="en-US" altLang="zh-CN" i="1" dirty="0" smtClean="0">
                        <a:latin typeface="Cambria Math"/>
                      </a:rPr>
                      <m:t>𝑀</m:t>
                    </m:r>
                    <m:r>
                      <a:rPr lang="en-US" altLang="zh-CN" i="1" dirty="0" smtClean="0">
                        <a:latin typeface="Cambria Math"/>
                      </a:rPr>
                      <m:t>’)]</m:t>
                    </m:r>
                    <m:r>
                      <a:rPr lang="zh-CN" altLang="en-US" i="1" dirty="0" smtClean="0">
                        <a:latin typeface="Cambria Math"/>
                      </a:rPr>
                      <m:t>＝</m:t>
                    </m:r>
                    <m:sSup>
                      <m:sSupPr>
                        <m:ctrlPr>
                          <a:rPr lang="en-US" altLang="zh-CN" i="1" dirty="0">
                            <a:latin typeface="Cambria Math"/>
                          </a:rPr>
                        </m:ctrlPr>
                      </m:sSupPr>
                      <m:e>
                        <m:r>
                          <a:rPr lang="en-US" altLang="zh-CN" i="1" dirty="0">
                            <a:latin typeface="Cambria Math"/>
                          </a:rPr>
                          <m:t>2</m:t>
                        </m:r>
                      </m:e>
                      <m:sup>
                        <m:r>
                          <a:rPr lang="en-US" altLang="zh-CN" i="1" dirty="0">
                            <a:latin typeface="Cambria Math"/>
                          </a:rPr>
                          <m:t>−</m:t>
                        </m:r>
                        <m:r>
                          <a:rPr lang="en-US" altLang="zh-CN" i="1" dirty="0">
                            <a:latin typeface="Cambria Math"/>
                          </a:rPr>
                          <m:t>𝑛</m:t>
                        </m:r>
                      </m:sup>
                    </m:sSup>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a:stretch>
                  <a:fillRect l="-1259" t="-1677" r="-44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80</a:t>
            </a:fld>
            <a:endParaRPr lang="en-US" altLang="zh-CN"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注记：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solidFill>
                      <a:srgbClr val="FF0000"/>
                    </a:solidFill>
                  </a:rPr>
                  <a:t>需求</a:t>
                </a:r>
                <a:r>
                  <a:rPr lang="en-US" altLang="zh-CN" dirty="0" smtClean="0">
                    <a:solidFill>
                      <a:srgbClr val="FF0000"/>
                    </a:solidFill>
                  </a:rPr>
                  <a:t>2</a:t>
                </a:r>
                <a:r>
                  <a:rPr lang="zh-CN" altLang="en-US" dirty="0" smtClean="0"/>
                  <a:t>：</a:t>
                </a:r>
                <a:r>
                  <a:rPr lang="zh-CN" altLang="en-US" dirty="0" smtClean="0">
                    <a:solidFill>
                      <a:srgbClr val="FF0000"/>
                    </a:solidFill>
                  </a:rPr>
                  <a:t>阻止基于选择明文穷举攻击</a:t>
                </a:r>
                <a:endParaRPr lang="en-US" altLang="zh-CN" dirty="0" smtClean="0"/>
              </a:p>
              <a:p>
                <a:pPr lvl="1"/>
                <a:r>
                  <a:rPr lang="zh-CN" altLang="en-US" dirty="0" smtClean="0"/>
                  <a:t>攻击者可对各种消息计算</a:t>
                </a:r>
                <a:r>
                  <a:rPr lang="en-US" altLang="zh-CN" dirty="0" smtClean="0"/>
                  <a:t>MAC</a:t>
                </a:r>
                <a:r>
                  <a:rPr lang="zh-CN" altLang="en-US" dirty="0" smtClean="0"/>
                  <a:t>，直到找到与给定</a:t>
                </a:r>
                <a:r>
                  <a:rPr lang="en-US" altLang="zh-CN" dirty="0" smtClean="0"/>
                  <a:t>MAC</a:t>
                </a:r>
                <a:r>
                  <a:rPr lang="zh-CN" altLang="en-US" dirty="0" smtClean="0"/>
                  <a:t>相同的消息。如果</a:t>
                </a:r>
                <a:r>
                  <a:rPr lang="en-US" altLang="zh-CN" dirty="0" smtClean="0"/>
                  <a:t>MAC</a:t>
                </a:r>
                <a:r>
                  <a:rPr lang="zh-CN" altLang="en-US" dirty="0" smtClean="0"/>
                  <a:t>函数呈现均匀分布，那么用穷举攻击方法平均需要</a:t>
                </a:r>
                <a14:m>
                  <m:oMath xmlns:m="http://schemas.openxmlformats.org/officeDocument/2006/math">
                    <m:sSup>
                      <m:sSupPr>
                        <m:ctrlPr>
                          <a:rPr lang="en-US" altLang="zh-CN" i="1" smtClean="0">
                            <a:latin typeface="Cambria Math"/>
                          </a:rPr>
                        </m:ctrlPr>
                      </m:sSupPr>
                      <m:e>
                        <m:r>
                          <a:rPr lang="en-US" altLang="zh-CN" b="0" i="1" smtClean="0">
                            <a:latin typeface="Cambria Math"/>
                          </a:rPr>
                          <m:t>2</m:t>
                        </m:r>
                      </m:e>
                      <m:sup>
                        <m:r>
                          <m:rPr>
                            <m:sty m:val="p"/>
                          </m:rPr>
                          <a:rPr lang="en-US" altLang="zh-CN" i="1">
                            <a:latin typeface="Cambria Math"/>
                          </a:rPr>
                          <m:t>n</m:t>
                        </m:r>
                        <m:r>
                          <a:rPr lang="en-US" altLang="zh-CN" i="1">
                            <a:latin typeface="Cambria Math"/>
                          </a:rPr>
                          <m:t>−1</m:t>
                        </m:r>
                      </m:sup>
                    </m:sSup>
                  </m:oMath>
                </a14:m>
                <a:r>
                  <a:rPr lang="zh-CN" altLang="en-US" dirty="0" smtClean="0"/>
                  <a:t>次尝试才能找到匹配给定</a:t>
                </a:r>
                <a:r>
                  <a:rPr lang="en-US" altLang="zh-CN" dirty="0" smtClean="0"/>
                  <a:t>MAC</a:t>
                </a:r>
                <a:r>
                  <a:rPr lang="zh-CN" altLang="en-US" dirty="0" smtClean="0"/>
                  <a:t>的消息</a:t>
                </a:r>
                <a:endParaRPr lang="en-US" altLang="zh-CN" dirty="0" smtClean="0"/>
              </a:p>
              <a:p>
                <a:r>
                  <a:rPr lang="zh-CN" altLang="en-US" dirty="0">
                    <a:solidFill>
                      <a:srgbClr val="FF0000"/>
                    </a:solidFill>
                  </a:rPr>
                  <a:t>需求</a:t>
                </a:r>
                <a:r>
                  <a:rPr lang="en-US" altLang="zh-CN" dirty="0">
                    <a:solidFill>
                      <a:srgbClr val="FF0000"/>
                    </a:solidFill>
                  </a:rPr>
                  <a:t>3</a:t>
                </a:r>
                <a:r>
                  <a:rPr lang="zh-CN" altLang="en-US" dirty="0" smtClean="0"/>
                  <a:t>：说明消息认证算法对消息的特定部分或比特不应该比别的更脆弱。否则攻击者获得</a:t>
                </a:r>
                <a:r>
                  <a:rPr lang="en-US" altLang="zh-CN" dirty="0" smtClean="0"/>
                  <a:t>M</a:t>
                </a:r>
                <a:r>
                  <a:rPr lang="zh-CN" altLang="en-US" dirty="0" smtClean="0"/>
                  <a:t>和</a:t>
                </a:r>
                <a:r>
                  <a:rPr lang="en-US" altLang="zh-CN" dirty="0" smtClean="0"/>
                  <a:t>MAC</a:t>
                </a:r>
                <a:r>
                  <a:rPr lang="zh-CN" altLang="en-US" dirty="0" smtClean="0"/>
                  <a:t>后又可能修改</a:t>
                </a:r>
                <a:r>
                  <a:rPr lang="en-US" altLang="zh-CN" dirty="0" smtClean="0"/>
                  <a:t>M</a:t>
                </a:r>
                <a:r>
                  <a:rPr lang="zh-CN" altLang="en-US" dirty="0" smtClean="0"/>
                  <a:t>中较弱的部分，从而伪造出一个与原</a:t>
                </a:r>
                <a:r>
                  <a:rPr lang="en-US" altLang="zh-CN" dirty="0" smtClean="0"/>
                  <a:t>MAC</a:t>
                </a:r>
                <a:r>
                  <a:rPr lang="zh-CN" altLang="en-US" dirty="0" smtClean="0"/>
                  <a:t>匹配的新消息</a:t>
                </a: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r="-96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81</a:t>
            </a:fld>
            <a:endParaRPr lang="en-US" altLang="zh-CN"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消息认证码的应用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通信双方</a:t>
                </a:r>
                <a:r>
                  <a:rPr lang="en-US" altLang="zh-CN" dirty="0" smtClean="0"/>
                  <a:t>A</a:t>
                </a:r>
                <a:r>
                  <a:rPr lang="zh-CN" altLang="en-US" dirty="0" smtClean="0"/>
                  <a:t>和</a:t>
                </a:r>
                <a:r>
                  <a:rPr lang="en-US" altLang="zh-CN" dirty="0" smtClean="0"/>
                  <a:t>B</a:t>
                </a:r>
                <a:r>
                  <a:rPr lang="zh-CN" altLang="en-US" dirty="0" smtClean="0"/>
                  <a:t>有一个共享密钥</a:t>
                </a:r>
                <a14:m>
                  <m:oMath xmlns:m="http://schemas.openxmlformats.org/officeDocument/2006/math">
                    <m:r>
                      <a:rPr lang="en-US" altLang="zh-CN" i="1" dirty="0" smtClean="0">
                        <a:latin typeface="Cambria Math"/>
                      </a:rPr>
                      <m:t>𝐾</m:t>
                    </m:r>
                  </m:oMath>
                </a14:m>
                <a:r>
                  <a:rPr lang="zh-CN" altLang="en-US" dirty="0" smtClean="0"/>
                  <a:t>。当</a:t>
                </a:r>
                <a:r>
                  <a:rPr lang="en-US" altLang="zh-CN" dirty="0" smtClean="0"/>
                  <a:t>A</a:t>
                </a:r>
                <a:r>
                  <a:rPr lang="zh-CN" altLang="en-US" dirty="0" smtClean="0"/>
                  <a:t>有要发往</a:t>
                </a:r>
                <a:r>
                  <a:rPr lang="en-US" altLang="zh-CN" dirty="0" smtClean="0"/>
                  <a:t>B</a:t>
                </a:r>
                <a:r>
                  <a:rPr lang="zh-CN" altLang="en-US" dirty="0" smtClean="0"/>
                  <a:t>的消息时，发送方</a:t>
                </a:r>
                <a:r>
                  <a:rPr lang="en-US" altLang="zh-CN" dirty="0" smtClean="0"/>
                  <a:t>A</a:t>
                </a:r>
                <a:r>
                  <a:rPr lang="zh-CN" altLang="en-US" dirty="0" smtClean="0"/>
                  <a:t>利用共享密钥</a:t>
                </a:r>
                <a14:m>
                  <m:oMath xmlns:m="http://schemas.openxmlformats.org/officeDocument/2006/math">
                    <m:r>
                      <a:rPr lang="en-US" altLang="zh-CN" i="1" dirty="0" smtClean="0">
                        <a:latin typeface="Cambria Math"/>
                      </a:rPr>
                      <m:t>𝐾</m:t>
                    </m:r>
                  </m:oMath>
                </a14:m>
                <a:r>
                  <a:rPr lang="zh-CN" altLang="en-US" dirty="0" smtClean="0"/>
                  <a:t>计算</a:t>
                </a:r>
                <a:r>
                  <a:rPr lang="en-US" altLang="zh-CN" dirty="0" smtClean="0"/>
                  <a:t>MAC</a:t>
                </a:r>
                <a:r>
                  <a:rPr lang="zh-CN" altLang="en-US" dirty="0" smtClean="0"/>
                  <a:t>，然后将消息和</a:t>
                </a:r>
                <a:r>
                  <a:rPr lang="en-US" altLang="zh-CN" dirty="0" smtClean="0"/>
                  <a:t>MAC</a:t>
                </a:r>
                <a:r>
                  <a:rPr lang="zh-CN" altLang="en-US" dirty="0" smtClean="0"/>
                  <a:t>一起发往预定的接收者</a:t>
                </a:r>
                <a:r>
                  <a:rPr lang="en-US" altLang="zh-CN" dirty="0" smtClean="0"/>
                  <a:t>B</a:t>
                </a:r>
              </a:p>
              <a:p>
                <a:endParaRPr lang="en-US" altLang="zh-CN" dirty="0" smtClean="0"/>
              </a:p>
              <a:p>
                <a:r>
                  <a:rPr lang="zh-CN" altLang="en-US" dirty="0" smtClean="0"/>
                  <a:t>在接收端</a:t>
                </a:r>
                <a:r>
                  <a:rPr lang="en-US" altLang="zh-CN" dirty="0" smtClean="0"/>
                  <a:t>B</a:t>
                </a:r>
                <a:r>
                  <a:rPr lang="zh-CN" altLang="en-US" dirty="0" smtClean="0"/>
                  <a:t>，使用相同的密钥</a:t>
                </a:r>
                <a14:m>
                  <m:oMath xmlns:m="http://schemas.openxmlformats.org/officeDocument/2006/math">
                    <m:r>
                      <a:rPr lang="en-US" altLang="zh-CN" i="1" dirty="0" smtClean="0">
                        <a:latin typeface="Cambria Math"/>
                      </a:rPr>
                      <m:t>𝐾</m:t>
                    </m:r>
                  </m:oMath>
                </a14:m>
                <a:r>
                  <a:rPr lang="zh-CN" altLang="en-US" dirty="0" smtClean="0"/>
                  <a:t>对收到的消息执行相同的计算并得出新的</a:t>
                </a:r>
                <a:r>
                  <a:rPr lang="en-US" altLang="zh-CN" dirty="0" smtClean="0"/>
                  <a:t>MAC</a:t>
                </a:r>
                <a:r>
                  <a:rPr lang="zh-CN" altLang="en-US" dirty="0" smtClean="0"/>
                  <a:t>，将收到的</a:t>
                </a:r>
                <a:r>
                  <a:rPr lang="en-US" altLang="zh-CN" dirty="0" smtClean="0"/>
                  <a:t>MAC</a:t>
                </a:r>
                <a:r>
                  <a:rPr lang="zh-CN" altLang="en-US" dirty="0" smtClean="0"/>
                  <a:t>与计算得出的</a:t>
                </a:r>
                <a:r>
                  <a:rPr lang="en-US" altLang="zh-CN" dirty="0" smtClean="0"/>
                  <a:t>MAC</a:t>
                </a:r>
                <a:r>
                  <a:rPr lang="zh-CN" altLang="en-US" dirty="0" smtClean="0"/>
                  <a:t>进行比较，如图所示</a:t>
                </a:r>
                <a:endParaRPr lang="en-US" altLang="zh-CN" dirty="0" smtClean="0"/>
              </a:p>
              <a:p>
                <a:pPr lvl="1"/>
                <a:r>
                  <a:rPr lang="zh-CN" altLang="en-US" dirty="0" smtClean="0"/>
                  <a:t>如果相同，则消息的确来自</a:t>
                </a:r>
                <a:r>
                  <a:rPr lang="en-US" altLang="zh-CN" dirty="0" smtClean="0"/>
                  <a:t>A</a:t>
                </a:r>
                <a:r>
                  <a:rPr lang="zh-CN" altLang="en-US" dirty="0" smtClean="0"/>
                  <a:t>，且没有被更改过</a:t>
                </a:r>
                <a:endParaRPr lang="en-US" altLang="zh-CN" dirty="0" smtClean="0"/>
              </a:p>
              <a:p>
                <a:pPr lvl="1"/>
                <a:r>
                  <a:rPr lang="zh-CN" altLang="en-US" dirty="0" smtClean="0"/>
                  <a:t>如果不同，丢弃消息</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r="-81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82</a:t>
            </a:fld>
            <a:endParaRPr lang="en-US" altLang="zh-CN"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3810000"/>
            <a:ext cx="8229600" cy="2514600"/>
          </a:xfrm>
        </p:spPr>
        <p:txBody>
          <a:bodyPr/>
          <a:lstStyle/>
          <a:p>
            <a:pPr>
              <a:spcBef>
                <a:spcPct val="50000"/>
              </a:spcBef>
            </a:pPr>
            <a:r>
              <a:rPr lang="zh-CN" altLang="en-US" sz="2400" b="1" dirty="0" smtClean="0">
                <a:solidFill>
                  <a:srgbClr val="FF0000"/>
                </a:solidFill>
              </a:rPr>
              <a:t>接收者确信消息未被更改过</a:t>
            </a:r>
            <a:r>
              <a:rPr lang="zh-CN" altLang="en-US" sz="2400" dirty="0" smtClean="0"/>
              <a:t>。若攻击者更改消息而未更改</a:t>
            </a:r>
            <a:r>
              <a:rPr lang="en-US" altLang="zh-CN" sz="2400" dirty="0" smtClean="0"/>
              <a:t>MAC</a:t>
            </a:r>
            <a:r>
              <a:rPr lang="zh-CN" altLang="en-US" sz="2400" dirty="0" smtClean="0"/>
              <a:t>，那么接收者计算出的</a:t>
            </a:r>
            <a:r>
              <a:rPr lang="en-US" altLang="zh-CN" sz="2400" dirty="0" smtClean="0"/>
              <a:t>MAC</a:t>
            </a:r>
            <a:r>
              <a:rPr lang="zh-CN" altLang="en-US" sz="2400" dirty="0" smtClean="0"/>
              <a:t>将不同于接收到的</a:t>
            </a:r>
            <a:r>
              <a:rPr lang="en-US" altLang="zh-CN" sz="2400" dirty="0" smtClean="0"/>
              <a:t>MAC</a:t>
            </a:r>
            <a:r>
              <a:rPr lang="zh-CN" altLang="en-US" sz="2400" dirty="0" smtClean="0"/>
              <a:t>。因为攻击者不知道密钥，所以攻击者不可能更改</a:t>
            </a:r>
            <a:r>
              <a:rPr lang="en-US" altLang="zh-CN" sz="2400" dirty="0" smtClean="0"/>
              <a:t>MAC</a:t>
            </a:r>
            <a:r>
              <a:rPr lang="zh-CN" altLang="en-US" sz="2400" dirty="0" smtClean="0"/>
              <a:t>来对应更改后的消息</a:t>
            </a:r>
          </a:p>
          <a:p>
            <a:pPr>
              <a:spcBef>
                <a:spcPct val="50000"/>
              </a:spcBef>
            </a:pPr>
            <a:r>
              <a:rPr lang="zh-CN" altLang="en-US" sz="2400" b="1" dirty="0" smtClean="0">
                <a:solidFill>
                  <a:srgbClr val="FF0000"/>
                </a:solidFill>
              </a:rPr>
              <a:t>接收者确信消息来自正确的发送者</a:t>
            </a:r>
            <a:r>
              <a:rPr lang="zh-CN" altLang="en-US" sz="2400" dirty="0" smtClean="0"/>
              <a:t>。因为没有其他人知道该</a:t>
            </a:r>
            <a:r>
              <a:rPr lang="zh-CN" altLang="en-US" sz="2400" smtClean="0"/>
              <a:t>密钥，所以没有</a:t>
            </a:r>
            <a:r>
              <a:rPr lang="zh-CN" altLang="en-US" sz="2400" dirty="0" smtClean="0"/>
              <a:t>人</a:t>
            </a:r>
            <a:r>
              <a:rPr lang="zh-CN" altLang="en-US" sz="2400" smtClean="0"/>
              <a:t>能够为消息</a:t>
            </a:r>
            <a:r>
              <a:rPr lang="zh-CN" altLang="en-US" sz="2400" dirty="0" smtClean="0"/>
              <a:t>计算</a:t>
            </a:r>
            <a:r>
              <a:rPr lang="zh-CN" altLang="en-US" sz="2400" smtClean="0"/>
              <a:t>正确的</a:t>
            </a:r>
            <a:r>
              <a:rPr lang="en-US" altLang="zh-CN" sz="2400" dirty="0" smtClean="0"/>
              <a:t>MAC</a:t>
            </a:r>
            <a:endParaRPr lang="zh-CN" altLang="en-US" sz="24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83</a:t>
            </a:fld>
            <a:endParaRPr lang="en-US" altLang="zh-CN" dirty="0"/>
          </a:p>
        </p:txBody>
      </p:sp>
      <p:pic>
        <p:nvPicPr>
          <p:cNvPr id="7" name="Picture 5" descr="7"/>
          <p:cNvPicPr>
            <a:picLocks noChangeAspect="1" noChangeArrowheads="1"/>
          </p:cNvPicPr>
          <p:nvPr/>
        </p:nvPicPr>
        <p:blipFill>
          <a:blip r:embed="rId2"/>
          <a:srcRect/>
          <a:stretch>
            <a:fillRect/>
          </a:stretch>
        </p:blipFill>
        <p:spPr bwMode="auto">
          <a:xfrm>
            <a:off x="838200" y="1524000"/>
            <a:ext cx="7391400" cy="2138169"/>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本章小结</a:t>
            </a:r>
            <a:endParaRPr lang="zh-CN" altLang="en-US" dirty="0"/>
          </a:p>
        </p:txBody>
      </p:sp>
      <p:sp>
        <p:nvSpPr>
          <p:cNvPr id="3" name="内容占位符 2"/>
          <p:cNvSpPr>
            <a:spLocks noGrp="1"/>
          </p:cNvSpPr>
          <p:nvPr>
            <p:ph idx="1"/>
          </p:nvPr>
        </p:nvSpPr>
        <p:spPr/>
        <p:txBody>
          <a:bodyPr/>
          <a:lstStyle/>
          <a:p>
            <a:r>
              <a:rPr lang="en-US" altLang="zh-CN" dirty="0" smtClean="0"/>
              <a:t>Hash</a:t>
            </a:r>
            <a:r>
              <a:rPr lang="zh-CN" altLang="en-US" dirty="0" smtClean="0"/>
              <a:t>函数</a:t>
            </a:r>
            <a:endParaRPr lang="en-US" altLang="zh-CN" dirty="0" smtClean="0"/>
          </a:p>
          <a:p>
            <a:pPr lvl="1"/>
            <a:r>
              <a:rPr lang="zh-CN" altLang="en-US" dirty="0" smtClean="0"/>
              <a:t>概念</a:t>
            </a:r>
            <a:endParaRPr lang="en-US" altLang="zh-CN" dirty="0" smtClean="0"/>
          </a:p>
          <a:p>
            <a:pPr lvl="1"/>
            <a:r>
              <a:rPr lang="zh-CN" altLang="en-US" dirty="0" smtClean="0"/>
              <a:t>常用算法介绍（</a:t>
            </a:r>
            <a:r>
              <a:rPr lang="en-US" altLang="zh-CN" dirty="0" smtClean="0"/>
              <a:t>MD5</a:t>
            </a:r>
            <a:r>
              <a:rPr lang="zh-CN" altLang="en-US" dirty="0" smtClean="0"/>
              <a:t>，</a:t>
            </a:r>
            <a:r>
              <a:rPr lang="en-US" altLang="zh-CN" dirty="0" smtClean="0"/>
              <a:t>SHA-1</a:t>
            </a:r>
            <a:r>
              <a:rPr lang="zh-CN" altLang="en-US" dirty="0" smtClean="0"/>
              <a:t>）</a:t>
            </a:r>
            <a:endParaRPr lang="en-US" altLang="zh-CN" dirty="0" smtClean="0"/>
          </a:p>
          <a:p>
            <a:pPr lvl="1"/>
            <a:r>
              <a:rPr lang="zh-CN" altLang="en-US" dirty="0" smtClean="0"/>
              <a:t>应用</a:t>
            </a:r>
            <a:endParaRPr lang="en-US" altLang="zh-CN" dirty="0" smtClean="0"/>
          </a:p>
          <a:p>
            <a:pPr lvl="1"/>
            <a:r>
              <a:rPr lang="zh-CN" altLang="en-US" b="1" dirty="0" smtClean="0">
                <a:solidFill>
                  <a:srgbClr val="FF0000"/>
                </a:solidFill>
              </a:rPr>
              <a:t>安全性</a:t>
            </a:r>
            <a:endParaRPr lang="en-US" altLang="zh-CN" b="1" dirty="0" smtClean="0">
              <a:solidFill>
                <a:srgbClr val="FF0000"/>
              </a:solidFill>
            </a:endParaRPr>
          </a:p>
          <a:p>
            <a:r>
              <a:rPr lang="zh-CN" altLang="en-US" dirty="0" smtClean="0"/>
              <a:t>消息认证码</a:t>
            </a:r>
            <a:endParaRPr lang="en-US" altLang="zh-CN" dirty="0" smtClean="0"/>
          </a:p>
          <a:p>
            <a:pPr lvl="1"/>
            <a:r>
              <a:rPr lang="zh-CN" altLang="en-US" dirty="0" smtClean="0"/>
              <a:t>构造方法</a:t>
            </a:r>
            <a:endParaRPr lang="en-US" altLang="zh-CN" dirty="0" smtClean="0"/>
          </a:p>
          <a:p>
            <a:pPr lvl="1"/>
            <a:r>
              <a:rPr lang="en-US" altLang="zh-CN" b="1" dirty="0" smtClean="0">
                <a:solidFill>
                  <a:srgbClr val="FF0000"/>
                </a:solidFill>
              </a:rPr>
              <a:t>HMAC</a:t>
            </a:r>
          </a:p>
          <a:p>
            <a:pPr lvl="1"/>
            <a:r>
              <a:rPr lang="zh-CN" altLang="en-US" dirty="0" smtClean="0"/>
              <a:t>安全性</a:t>
            </a:r>
            <a:endParaRPr lang="en-US" altLang="zh-CN" dirty="0" smtClean="0"/>
          </a:p>
          <a:p>
            <a:pPr lvl="1"/>
            <a:r>
              <a:rPr lang="zh-CN" altLang="en-US" dirty="0" smtClean="0"/>
              <a:t>应用</a:t>
            </a:r>
            <a:endParaRPr lang="zh-CN" altLang="en-US" dirty="0"/>
          </a:p>
        </p:txBody>
      </p:sp>
      <p:sp>
        <p:nvSpPr>
          <p:cNvPr id="4" name="日期占位符 3"/>
          <p:cNvSpPr>
            <a:spLocks noGrp="1"/>
          </p:cNvSpPr>
          <p:nvPr>
            <p:ph type="dt" sz="half" idx="10"/>
          </p:nvPr>
        </p:nvSpPr>
        <p:spPr/>
        <p:txBody>
          <a:bodyPr/>
          <a:lstStyle/>
          <a:p>
            <a:fld id="{BF4F2108-0F64-4E9C-B6A2-5C6508B6024A}"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84</a:t>
            </a:fld>
            <a:endParaRPr lang="en-US" altLang="zh-C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碰撞</a:t>
            </a:r>
            <a:r>
              <a:rPr lang="en-US" altLang="zh-CN" dirty="0" smtClean="0"/>
              <a:t>(Collision)</a:t>
            </a:r>
            <a:endParaRPr lang="zh-CN" altLang="en-US" dirty="0"/>
          </a:p>
        </p:txBody>
      </p:sp>
      <p:sp>
        <p:nvSpPr>
          <p:cNvPr id="3" name="内容占位符 2"/>
          <p:cNvSpPr>
            <a:spLocks noGrp="1"/>
          </p:cNvSpPr>
          <p:nvPr>
            <p:ph idx="1"/>
          </p:nvPr>
        </p:nvSpPr>
        <p:spPr>
          <a:xfrm>
            <a:off x="228600" y="1600200"/>
            <a:ext cx="8763000" cy="4724400"/>
          </a:xfrm>
        </p:spPr>
        <p:txBody>
          <a:bodyPr/>
          <a:lstStyle/>
          <a:p>
            <a:r>
              <a:rPr lang="en-US" altLang="zh-CN" dirty="0" smtClean="0"/>
              <a:t>Hash</a:t>
            </a:r>
            <a:r>
              <a:rPr lang="zh-CN" altLang="en-US" dirty="0" smtClean="0"/>
              <a:t>函数是</a:t>
            </a:r>
            <a:r>
              <a:rPr lang="zh-CN" altLang="en-US" dirty="0" smtClean="0">
                <a:solidFill>
                  <a:srgbClr val="FF0000"/>
                </a:solidFill>
              </a:rPr>
              <a:t>多对一</a:t>
            </a:r>
            <a:r>
              <a:rPr lang="zh-CN" altLang="en-US" dirty="0" smtClean="0"/>
              <a:t>的，所以必然存在</a:t>
            </a:r>
            <a:r>
              <a:rPr lang="zh-CN" altLang="en-US" b="1" dirty="0" smtClean="0">
                <a:solidFill>
                  <a:srgbClr val="FF0000"/>
                </a:solidFill>
              </a:rPr>
              <a:t>碰撞</a:t>
            </a:r>
            <a:r>
              <a:rPr lang="en-US" altLang="zh-CN" b="1" dirty="0" smtClean="0">
                <a:solidFill>
                  <a:srgbClr val="FF0000"/>
                </a:solidFill>
              </a:rPr>
              <a:t>(Collision)</a:t>
            </a:r>
            <a:endParaRPr lang="zh-CN" altLang="en-US" b="1" dirty="0" smtClean="0">
              <a:solidFill>
                <a:srgbClr val="FF0000"/>
              </a:solidFill>
            </a:endParaRPr>
          </a:p>
          <a:p>
            <a:endParaRPr lang="zh-CN" altLang="en-US" dirty="0"/>
          </a:p>
        </p:txBody>
      </p:sp>
      <p:sp>
        <p:nvSpPr>
          <p:cNvPr id="4" name="日期占位符 3"/>
          <p:cNvSpPr>
            <a:spLocks noGrp="1"/>
          </p:cNvSpPr>
          <p:nvPr>
            <p:ph type="dt" sz="half" idx="10"/>
          </p:nvPr>
        </p:nvSpPr>
        <p:spPr/>
        <p:txBody>
          <a:bodyPr/>
          <a:lstStyle/>
          <a:p>
            <a:fld id="{B72154FF-ACA2-422C-BB8E-66F089047D9E}" type="datetime1">
              <a:rPr lang="zh-CN" altLang="en-US" smtClean="0"/>
              <a:pPr/>
              <a:t>2013/10/7</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a:t>
            </a:fld>
            <a:endParaRPr lang="en-US" altLang="zh-CN" dirty="0"/>
          </a:p>
        </p:txBody>
      </p:sp>
      <p:sp>
        <p:nvSpPr>
          <p:cNvPr id="7" name="Text Box 4"/>
          <p:cNvSpPr txBox="1">
            <a:spLocks noChangeArrowheads="1"/>
          </p:cNvSpPr>
          <p:nvPr/>
        </p:nvSpPr>
        <p:spPr bwMode="auto">
          <a:xfrm>
            <a:off x="5486400" y="2590800"/>
            <a:ext cx="1233487" cy="519113"/>
          </a:xfrm>
          <a:prstGeom prst="rect">
            <a:avLst/>
          </a:prstGeom>
          <a:noFill/>
          <a:ln w="9525">
            <a:noFill/>
            <a:miter lim="800000"/>
            <a:headEnd/>
            <a:tailEnd/>
          </a:ln>
          <a:effectLst/>
        </p:spPr>
        <p:txBody>
          <a:bodyPr wrap="none">
            <a:spAutoFit/>
          </a:bodyPr>
          <a:lstStyle/>
          <a:p>
            <a:pPr algn="l" eaLnBrk="1" hangingPunct="1"/>
            <a:r>
              <a:rPr lang="en-US" altLang="zh-CN" sz="2800" b="0">
                <a:solidFill>
                  <a:schemeClr val="tx1"/>
                </a:solidFill>
                <a:latin typeface="Georgia" pitchFamily="18" charset="0"/>
                <a:ea typeface="宋体" charset="-122"/>
              </a:rPr>
              <a:t>output</a:t>
            </a:r>
          </a:p>
        </p:txBody>
      </p:sp>
      <p:sp>
        <p:nvSpPr>
          <p:cNvPr id="8" name="Oval 5"/>
          <p:cNvSpPr>
            <a:spLocks noChangeArrowheads="1"/>
          </p:cNvSpPr>
          <p:nvPr/>
        </p:nvSpPr>
        <p:spPr bwMode="auto">
          <a:xfrm>
            <a:off x="1295400" y="2362200"/>
            <a:ext cx="1981200" cy="3887788"/>
          </a:xfrm>
          <a:prstGeom prst="ellipse">
            <a:avLst/>
          </a:prstGeom>
          <a:noFill/>
          <a:ln w="25400">
            <a:solidFill>
              <a:schemeClr val="tx1"/>
            </a:solidFill>
            <a:round/>
            <a:headEnd/>
            <a:tailEnd/>
          </a:ln>
          <a:effectLst/>
        </p:spPr>
        <p:txBody>
          <a:bodyPr wrap="none" anchor="ctr"/>
          <a:lstStyle/>
          <a:p>
            <a:endParaRPr lang="zh-CN" altLang="en-US"/>
          </a:p>
        </p:txBody>
      </p:sp>
      <p:sp>
        <p:nvSpPr>
          <p:cNvPr id="9" name="Oval 6"/>
          <p:cNvSpPr>
            <a:spLocks noChangeArrowheads="1"/>
          </p:cNvSpPr>
          <p:nvPr/>
        </p:nvSpPr>
        <p:spPr bwMode="auto">
          <a:xfrm>
            <a:off x="5257800" y="3124200"/>
            <a:ext cx="1676400" cy="1905000"/>
          </a:xfrm>
          <a:prstGeom prst="ellipse">
            <a:avLst/>
          </a:prstGeom>
          <a:noFill/>
          <a:ln w="25400">
            <a:solidFill>
              <a:schemeClr val="tx1"/>
            </a:solidFill>
            <a:round/>
            <a:headEnd/>
            <a:tailEnd/>
          </a:ln>
          <a:effectLst/>
        </p:spPr>
        <p:txBody>
          <a:bodyPr wrap="none" anchor="ctr"/>
          <a:lstStyle/>
          <a:p>
            <a:endParaRPr lang="zh-CN" altLang="en-US"/>
          </a:p>
        </p:txBody>
      </p:sp>
      <p:sp>
        <p:nvSpPr>
          <p:cNvPr id="10" name="Text Box 7"/>
          <p:cNvSpPr txBox="1">
            <a:spLocks noChangeArrowheads="1"/>
          </p:cNvSpPr>
          <p:nvPr/>
        </p:nvSpPr>
        <p:spPr bwMode="auto">
          <a:xfrm>
            <a:off x="4052887" y="2667000"/>
            <a:ext cx="384175" cy="519113"/>
          </a:xfrm>
          <a:prstGeom prst="rect">
            <a:avLst/>
          </a:prstGeom>
          <a:noFill/>
          <a:ln w="9525">
            <a:noFill/>
            <a:miter lim="800000"/>
            <a:headEnd/>
            <a:tailEnd/>
          </a:ln>
          <a:effectLst/>
        </p:spPr>
        <p:txBody>
          <a:bodyPr wrap="none">
            <a:spAutoFit/>
          </a:bodyPr>
          <a:lstStyle/>
          <a:p>
            <a:pPr algn="r" eaLnBrk="1" hangingPunct="1"/>
            <a:r>
              <a:rPr lang="en-US" altLang="zh-CN" sz="2800" b="0" i="1">
                <a:solidFill>
                  <a:schemeClr val="tx1"/>
                </a:solidFill>
                <a:latin typeface="Georgia" pitchFamily="18" charset="0"/>
                <a:ea typeface="宋体" charset="-122"/>
              </a:rPr>
              <a:t>h</a:t>
            </a:r>
          </a:p>
        </p:txBody>
      </p:sp>
      <p:grpSp>
        <p:nvGrpSpPr>
          <p:cNvPr id="11" name="Group 8"/>
          <p:cNvGrpSpPr>
            <a:grpSpLocks/>
          </p:cNvGrpSpPr>
          <p:nvPr/>
        </p:nvGrpSpPr>
        <p:grpSpPr bwMode="auto">
          <a:xfrm>
            <a:off x="1752600" y="3276600"/>
            <a:ext cx="4914900" cy="736600"/>
            <a:chOff x="1104" y="2160"/>
            <a:chExt cx="3096" cy="464"/>
          </a:xfrm>
        </p:grpSpPr>
        <p:sp>
          <p:nvSpPr>
            <p:cNvPr id="12" name="Oval 9"/>
            <p:cNvSpPr>
              <a:spLocks noChangeArrowheads="1"/>
            </p:cNvSpPr>
            <p:nvPr/>
          </p:nvSpPr>
          <p:spPr bwMode="auto">
            <a:xfrm>
              <a:off x="1104" y="2160"/>
              <a:ext cx="72" cy="80"/>
            </a:xfrm>
            <a:prstGeom prst="ellipse">
              <a:avLst/>
            </a:prstGeom>
            <a:solidFill>
              <a:schemeClr val="accent2"/>
            </a:solidFill>
            <a:ln w="9525">
              <a:solidFill>
                <a:schemeClr val="tx1"/>
              </a:solidFill>
              <a:round/>
              <a:headEnd/>
              <a:tailEnd/>
            </a:ln>
            <a:effectLst/>
          </p:spPr>
          <p:txBody>
            <a:bodyPr wrap="none" anchor="ctr"/>
            <a:lstStyle/>
            <a:p>
              <a:endParaRPr lang="zh-CN" altLang="en-US"/>
            </a:p>
          </p:txBody>
        </p:sp>
        <p:sp>
          <p:nvSpPr>
            <p:cNvPr id="13" name="Oval 10"/>
            <p:cNvSpPr>
              <a:spLocks noChangeArrowheads="1"/>
            </p:cNvSpPr>
            <p:nvPr/>
          </p:nvSpPr>
          <p:spPr bwMode="auto">
            <a:xfrm>
              <a:off x="4128" y="2544"/>
              <a:ext cx="72" cy="80"/>
            </a:xfrm>
            <a:prstGeom prst="ellipse">
              <a:avLst/>
            </a:prstGeom>
            <a:solidFill>
              <a:schemeClr val="accent2"/>
            </a:solidFill>
            <a:ln w="9525">
              <a:solidFill>
                <a:schemeClr val="tx1"/>
              </a:solidFill>
              <a:round/>
              <a:headEnd/>
              <a:tailEnd/>
            </a:ln>
            <a:effectLst/>
          </p:spPr>
          <p:txBody>
            <a:bodyPr wrap="none" anchor="ctr"/>
            <a:lstStyle/>
            <a:p>
              <a:endParaRPr lang="zh-CN" altLang="en-US"/>
            </a:p>
          </p:txBody>
        </p:sp>
        <p:cxnSp>
          <p:nvCxnSpPr>
            <p:cNvPr id="14" name="AutoShape 11"/>
            <p:cNvCxnSpPr>
              <a:cxnSpLocks noChangeShapeType="1"/>
              <a:stCxn id="12" idx="6"/>
              <a:endCxn id="13" idx="2"/>
            </p:cNvCxnSpPr>
            <p:nvPr/>
          </p:nvCxnSpPr>
          <p:spPr bwMode="auto">
            <a:xfrm>
              <a:off x="1176" y="2200"/>
              <a:ext cx="2952" cy="384"/>
            </a:xfrm>
            <a:prstGeom prst="straightConnector1">
              <a:avLst/>
            </a:prstGeom>
            <a:noFill/>
            <a:ln w="25400">
              <a:solidFill>
                <a:schemeClr val="accent2"/>
              </a:solidFill>
              <a:round/>
              <a:headEnd/>
              <a:tailEnd type="triangle" w="lg" len="lg"/>
            </a:ln>
            <a:effectLst/>
          </p:spPr>
        </p:cxnSp>
      </p:grpSp>
      <p:grpSp>
        <p:nvGrpSpPr>
          <p:cNvPr id="15" name="Group 12"/>
          <p:cNvGrpSpPr>
            <a:grpSpLocks/>
          </p:cNvGrpSpPr>
          <p:nvPr/>
        </p:nvGrpSpPr>
        <p:grpSpPr bwMode="auto">
          <a:xfrm>
            <a:off x="1981200" y="3657600"/>
            <a:ext cx="3771900" cy="1270000"/>
            <a:chOff x="1248" y="2400"/>
            <a:chExt cx="2376" cy="800"/>
          </a:xfrm>
        </p:grpSpPr>
        <p:sp>
          <p:nvSpPr>
            <p:cNvPr id="16" name="Oval 13"/>
            <p:cNvSpPr>
              <a:spLocks noChangeArrowheads="1"/>
            </p:cNvSpPr>
            <p:nvPr/>
          </p:nvSpPr>
          <p:spPr bwMode="auto">
            <a:xfrm>
              <a:off x="1248" y="3120"/>
              <a:ext cx="72" cy="80"/>
            </a:xfrm>
            <a:prstGeom prst="ellipse">
              <a:avLst/>
            </a:prstGeom>
            <a:solidFill>
              <a:schemeClr val="accent2"/>
            </a:solidFill>
            <a:ln w="9525">
              <a:solidFill>
                <a:schemeClr val="tx1"/>
              </a:solidFill>
              <a:round/>
              <a:headEnd/>
              <a:tailEnd/>
            </a:ln>
            <a:effectLst/>
          </p:spPr>
          <p:txBody>
            <a:bodyPr wrap="none" anchor="ctr"/>
            <a:lstStyle/>
            <a:p>
              <a:endParaRPr lang="zh-CN" altLang="en-US"/>
            </a:p>
          </p:txBody>
        </p:sp>
        <p:sp>
          <p:nvSpPr>
            <p:cNvPr id="17" name="Oval 14"/>
            <p:cNvSpPr>
              <a:spLocks noChangeArrowheads="1"/>
            </p:cNvSpPr>
            <p:nvPr/>
          </p:nvSpPr>
          <p:spPr bwMode="auto">
            <a:xfrm>
              <a:off x="3552" y="2400"/>
              <a:ext cx="72" cy="80"/>
            </a:xfrm>
            <a:prstGeom prst="ellipse">
              <a:avLst/>
            </a:prstGeom>
            <a:solidFill>
              <a:schemeClr val="accent2"/>
            </a:solidFill>
            <a:ln w="9525">
              <a:solidFill>
                <a:schemeClr val="tx1"/>
              </a:solidFill>
              <a:round/>
              <a:headEnd/>
              <a:tailEnd/>
            </a:ln>
            <a:effectLst/>
          </p:spPr>
          <p:txBody>
            <a:bodyPr wrap="none" anchor="ctr"/>
            <a:lstStyle/>
            <a:p>
              <a:endParaRPr lang="zh-CN" altLang="en-US"/>
            </a:p>
          </p:txBody>
        </p:sp>
        <p:cxnSp>
          <p:nvCxnSpPr>
            <p:cNvPr id="18" name="AutoShape 15"/>
            <p:cNvCxnSpPr>
              <a:cxnSpLocks noChangeShapeType="1"/>
              <a:stCxn id="16" idx="6"/>
              <a:endCxn id="17" idx="2"/>
            </p:cNvCxnSpPr>
            <p:nvPr/>
          </p:nvCxnSpPr>
          <p:spPr bwMode="auto">
            <a:xfrm flipV="1">
              <a:off x="1320" y="2440"/>
              <a:ext cx="2232" cy="720"/>
            </a:xfrm>
            <a:prstGeom prst="straightConnector1">
              <a:avLst/>
            </a:prstGeom>
            <a:noFill/>
            <a:ln w="25400">
              <a:solidFill>
                <a:schemeClr val="accent2"/>
              </a:solidFill>
              <a:round/>
              <a:headEnd/>
              <a:tailEnd type="triangle" w="lg" len="lg"/>
            </a:ln>
            <a:effectLst/>
          </p:spPr>
        </p:cxnSp>
      </p:grpSp>
      <p:grpSp>
        <p:nvGrpSpPr>
          <p:cNvPr id="19" name="Group 16"/>
          <p:cNvGrpSpPr>
            <a:grpSpLocks/>
          </p:cNvGrpSpPr>
          <p:nvPr/>
        </p:nvGrpSpPr>
        <p:grpSpPr bwMode="auto">
          <a:xfrm>
            <a:off x="2286000" y="3733800"/>
            <a:ext cx="4229100" cy="736600"/>
            <a:chOff x="1440" y="2448"/>
            <a:chExt cx="2664" cy="464"/>
          </a:xfrm>
        </p:grpSpPr>
        <p:sp>
          <p:nvSpPr>
            <p:cNvPr id="20" name="Oval 17"/>
            <p:cNvSpPr>
              <a:spLocks noChangeArrowheads="1"/>
            </p:cNvSpPr>
            <p:nvPr/>
          </p:nvSpPr>
          <p:spPr bwMode="auto">
            <a:xfrm>
              <a:off x="1440" y="2448"/>
              <a:ext cx="72" cy="80"/>
            </a:xfrm>
            <a:prstGeom prst="ellipse">
              <a:avLst/>
            </a:prstGeom>
            <a:solidFill>
              <a:schemeClr val="accent2"/>
            </a:solidFill>
            <a:ln w="9525">
              <a:solidFill>
                <a:schemeClr val="tx1"/>
              </a:solidFill>
              <a:round/>
              <a:headEnd/>
              <a:tailEnd/>
            </a:ln>
            <a:effectLst/>
          </p:spPr>
          <p:txBody>
            <a:bodyPr wrap="none" anchor="ctr"/>
            <a:lstStyle/>
            <a:p>
              <a:endParaRPr lang="zh-CN" altLang="en-US"/>
            </a:p>
          </p:txBody>
        </p:sp>
        <p:sp>
          <p:nvSpPr>
            <p:cNvPr id="21" name="Oval 18"/>
            <p:cNvSpPr>
              <a:spLocks noChangeArrowheads="1"/>
            </p:cNvSpPr>
            <p:nvPr/>
          </p:nvSpPr>
          <p:spPr bwMode="auto">
            <a:xfrm>
              <a:off x="4032" y="2832"/>
              <a:ext cx="72" cy="80"/>
            </a:xfrm>
            <a:prstGeom prst="ellipse">
              <a:avLst/>
            </a:prstGeom>
            <a:solidFill>
              <a:schemeClr val="accent2"/>
            </a:solidFill>
            <a:ln w="9525">
              <a:solidFill>
                <a:schemeClr val="tx1"/>
              </a:solidFill>
              <a:round/>
              <a:headEnd/>
              <a:tailEnd/>
            </a:ln>
            <a:effectLst/>
          </p:spPr>
          <p:txBody>
            <a:bodyPr wrap="none" anchor="ctr"/>
            <a:lstStyle/>
            <a:p>
              <a:endParaRPr lang="zh-CN" altLang="en-US"/>
            </a:p>
          </p:txBody>
        </p:sp>
        <p:cxnSp>
          <p:nvCxnSpPr>
            <p:cNvPr id="22" name="AutoShape 19"/>
            <p:cNvCxnSpPr>
              <a:cxnSpLocks noChangeShapeType="1"/>
              <a:stCxn id="20" idx="6"/>
              <a:endCxn id="21" idx="2"/>
            </p:cNvCxnSpPr>
            <p:nvPr/>
          </p:nvCxnSpPr>
          <p:spPr bwMode="auto">
            <a:xfrm>
              <a:off x="1512" y="2488"/>
              <a:ext cx="2520" cy="384"/>
            </a:xfrm>
            <a:prstGeom prst="straightConnector1">
              <a:avLst/>
            </a:prstGeom>
            <a:noFill/>
            <a:ln w="25400">
              <a:solidFill>
                <a:schemeClr val="accent2"/>
              </a:solidFill>
              <a:round/>
              <a:headEnd/>
              <a:tailEnd type="triangle" w="lg" len="lg"/>
            </a:ln>
            <a:effectLst/>
          </p:spPr>
        </p:cxnSp>
      </p:grpSp>
      <p:grpSp>
        <p:nvGrpSpPr>
          <p:cNvPr id="23" name="Group 20"/>
          <p:cNvGrpSpPr>
            <a:grpSpLocks/>
          </p:cNvGrpSpPr>
          <p:nvPr/>
        </p:nvGrpSpPr>
        <p:grpSpPr bwMode="auto">
          <a:xfrm>
            <a:off x="1828800" y="3581400"/>
            <a:ext cx="4533900" cy="508000"/>
            <a:chOff x="1152" y="2352"/>
            <a:chExt cx="2856" cy="320"/>
          </a:xfrm>
        </p:grpSpPr>
        <p:sp>
          <p:nvSpPr>
            <p:cNvPr id="24" name="Oval 21"/>
            <p:cNvSpPr>
              <a:spLocks noChangeArrowheads="1"/>
            </p:cNvSpPr>
            <p:nvPr/>
          </p:nvSpPr>
          <p:spPr bwMode="auto">
            <a:xfrm>
              <a:off x="1152" y="2592"/>
              <a:ext cx="72" cy="80"/>
            </a:xfrm>
            <a:prstGeom prst="ellipse">
              <a:avLst/>
            </a:prstGeom>
            <a:solidFill>
              <a:schemeClr val="accent2"/>
            </a:solidFill>
            <a:ln w="9525">
              <a:solidFill>
                <a:schemeClr val="tx1"/>
              </a:solidFill>
              <a:round/>
              <a:headEnd/>
              <a:tailEnd/>
            </a:ln>
            <a:effectLst/>
          </p:spPr>
          <p:txBody>
            <a:bodyPr wrap="none" anchor="ctr"/>
            <a:lstStyle/>
            <a:p>
              <a:endParaRPr lang="zh-CN" altLang="en-US"/>
            </a:p>
          </p:txBody>
        </p:sp>
        <p:sp>
          <p:nvSpPr>
            <p:cNvPr id="25" name="Oval 22"/>
            <p:cNvSpPr>
              <a:spLocks noChangeArrowheads="1"/>
            </p:cNvSpPr>
            <p:nvPr/>
          </p:nvSpPr>
          <p:spPr bwMode="auto">
            <a:xfrm>
              <a:off x="3936" y="2352"/>
              <a:ext cx="72" cy="80"/>
            </a:xfrm>
            <a:prstGeom prst="ellipse">
              <a:avLst/>
            </a:prstGeom>
            <a:solidFill>
              <a:schemeClr val="accent2"/>
            </a:solidFill>
            <a:ln w="9525">
              <a:solidFill>
                <a:schemeClr val="tx1"/>
              </a:solidFill>
              <a:round/>
              <a:headEnd/>
              <a:tailEnd/>
            </a:ln>
            <a:effectLst/>
          </p:spPr>
          <p:txBody>
            <a:bodyPr wrap="none" anchor="ctr"/>
            <a:lstStyle/>
            <a:p>
              <a:endParaRPr lang="zh-CN" altLang="en-US"/>
            </a:p>
          </p:txBody>
        </p:sp>
        <p:cxnSp>
          <p:nvCxnSpPr>
            <p:cNvPr id="26" name="AutoShape 23"/>
            <p:cNvCxnSpPr>
              <a:cxnSpLocks noChangeShapeType="1"/>
              <a:stCxn id="24" idx="6"/>
              <a:endCxn id="25" idx="2"/>
            </p:cNvCxnSpPr>
            <p:nvPr/>
          </p:nvCxnSpPr>
          <p:spPr bwMode="auto">
            <a:xfrm flipV="1">
              <a:off x="1224" y="2392"/>
              <a:ext cx="2712" cy="240"/>
            </a:xfrm>
            <a:prstGeom prst="straightConnector1">
              <a:avLst/>
            </a:prstGeom>
            <a:noFill/>
            <a:ln w="25400">
              <a:solidFill>
                <a:schemeClr val="accent2"/>
              </a:solidFill>
              <a:round/>
              <a:headEnd/>
              <a:tailEnd type="triangle" w="lg" len="lg"/>
            </a:ln>
            <a:effectLst/>
          </p:spPr>
        </p:cxnSp>
      </p:grpSp>
      <p:grpSp>
        <p:nvGrpSpPr>
          <p:cNvPr id="27" name="Group 24"/>
          <p:cNvGrpSpPr>
            <a:grpSpLocks/>
          </p:cNvGrpSpPr>
          <p:nvPr/>
        </p:nvGrpSpPr>
        <p:grpSpPr bwMode="auto">
          <a:xfrm>
            <a:off x="1828800" y="4038600"/>
            <a:ext cx="4305300" cy="431800"/>
            <a:chOff x="1152" y="2640"/>
            <a:chExt cx="2712" cy="272"/>
          </a:xfrm>
        </p:grpSpPr>
        <p:sp>
          <p:nvSpPr>
            <p:cNvPr id="28" name="Oval 25"/>
            <p:cNvSpPr>
              <a:spLocks noChangeArrowheads="1"/>
            </p:cNvSpPr>
            <p:nvPr/>
          </p:nvSpPr>
          <p:spPr bwMode="auto">
            <a:xfrm>
              <a:off x="1152" y="2832"/>
              <a:ext cx="72" cy="80"/>
            </a:xfrm>
            <a:prstGeom prst="ellipse">
              <a:avLst/>
            </a:prstGeom>
            <a:solidFill>
              <a:schemeClr val="accent2"/>
            </a:solidFill>
            <a:ln w="9525">
              <a:solidFill>
                <a:schemeClr val="tx1"/>
              </a:solidFill>
              <a:round/>
              <a:headEnd/>
              <a:tailEnd/>
            </a:ln>
            <a:effectLst/>
          </p:spPr>
          <p:txBody>
            <a:bodyPr wrap="none" anchor="ctr"/>
            <a:lstStyle/>
            <a:p>
              <a:endParaRPr lang="zh-CN" altLang="en-US"/>
            </a:p>
          </p:txBody>
        </p:sp>
        <p:sp>
          <p:nvSpPr>
            <p:cNvPr id="29" name="Oval 26"/>
            <p:cNvSpPr>
              <a:spLocks noChangeArrowheads="1"/>
            </p:cNvSpPr>
            <p:nvPr/>
          </p:nvSpPr>
          <p:spPr bwMode="auto">
            <a:xfrm>
              <a:off x="3792" y="2640"/>
              <a:ext cx="72" cy="80"/>
            </a:xfrm>
            <a:prstGeom prst="ellipse">
              <a:avLst/>
            </a:prstGeom>
            <a:solidFill>
              <a:schemeClr val="accent2"/>
            </a:solidFill>
            <a:ln w="9525">
              <a:solidFill>
                <a:schemeClr val="tx1"/>
              </a:solidFill>
              <a:round/>
              <a:headEnd/>
              <a:tailEnd/>
            </a:ln>
            <a:effectLst/>
          </p:spPr>
          <p:txBody>
            <a:bodyPr wrap="none" anchor="ctr"/>
            <a:lstStyle/>
            <a:p>
              <a:endParaRPr lang="zh-CN" altLang="en-US"/>
            </a:p>
          </p:txBody>
        </p:sp>
        <p:cxnSp>
          <p:nvCxnSpPr>
            <p:cNvPr id="30" name="AutoShape 27"/>
            <p:cNvCxnSpPr>
              <a:cxnSpLocks noChangeShapeType="1"/>
              <a:stCxn id="28" idx="6"/>
              <a:endCxn id="29" idx="2"/>
            </p:cNvCxnSpPr>
            <p:nvPr/>
          </p:nvCxnSpPr>
          <p:spPr bwMode="auto">
            <a:xfrm flipV="1">
              <a:off x="1224" y="2680"/>
              <a:ext cx="2568" cy="192"/>
            </a:xfrm>
            <a:prstGeom prst="straightConnector1">
              <a:avLst/>
            </a:prstGeom>
            <a:noFill/>
            <a:ln w="25400">
              <a:solidFill>
                <a:schemeClr val="accent2"/>
              </a:solidFill>
              <a:round/>
              <a:headEnd/>
              <a:tailEnd type="triangle" w="lg" len="lg"/>
            </a:ln>
            <a:effectLst/>
          </p:spPr>
        </p:cxnSp>
      </p:grpSp>
      <p:sp>
        <p:nvSpPr>
          <p:cNvPr id="31" name="Text Box 28"/>
          <p:cNvSpPr txBox="1">
            <a:spLocks noChangeArrowheads="1"/>
          </p:cNvSpPr>
          <p:nvPr/>
        </p:nvSpPr>
        <p:spPr bwMode="auto">
          <a:xfrm>
            <a:off x="6386512" y="4876800"/>
            <a:ext cx="474663" cy="519113"/>
          </a:xfrm>
          <a:prstGeom prst="rect">
            <a:avLst/>
          </a:prstGeom>
          <a:noFill/>
          <a:ln w="9525">
            <a:noFill/>
            <a:miter lim="800000"/>
            <a:headEnd/>
            <a:tailEnd/>
          </a:ln>
          <a:effectLst/>
        </p:spPr>
        <p:txBody>
          <a:bodyPr wrap="none">
            <a:spAutoFit/>
          </a:bodyPr>
          <a:lstStyle/>
          <a:p>
            <a:pPr algn="r" eaLnBrk="1" hangingPunct="1"/>
            <a:r>
              <a:rPr lang="en-US" altLang="zh-CN" sz="2800" b="0" i="1">
                <a:solidFill>
                  <a:schemeClr val="tx1"/>
                </a:solidFill>
                <a:latin typeface="Georgia" pitchFamily="18" charset="0"/>
                <a:ea typeface="宋体" charset="-122"/>
              </a:rPr>
              <a:t>H</a:t>
            </a:r>
          </a:p>
        </p:txBody>
      </p:sp>
      <p:grpSp>
        <p:nvGrpSpPr>
          <p:cNvPr id="32" name="Group 29"/>
          <p:cNvGrpSpPr>
            <a:grpSpLocks/>
          </p:cNvGrpSpPr>
          <p:nvPr/>
        </p:nvGrpSpPr>
        <p:grpSpPr bwMode="auto">
          <a:xfrm>
            <a:off x="2209800" y="2590801"/>
            <a:ext cx="4191000" cy="1828799"/>
            <a:chOff x="1392" y="1728"/>
            <a:chExt cx="2674" cy="1259"/>
          </a:xfrm>
        </p:grpSpPr>
        <p:sp>
          <p:nvSpPr>
            <p:cNvPr id="33" name="Oval 30"/>
            <p:cNvSpPr>
              <a:spLocks noChangeArrowheads="1"/>
            </p:cNvSpPr>
            <p:nvPr/>
          </p:nvSpPr>
          <p:spPr bwMode="auto">
            <a:xfrm>
              <a:off x="1392" y="1728"/>
              <a:ext cx="72" cy="80"/>
            </a:xfrm>
            <a:prstGeom prst="ellipse">
              <a:avLst/>
            </a:prstGeom>
            <a:solidFill>
              <a:schemeClr val="accent2"/>
            </a:solidFill>
            <a:ln w="9525">
              <a:solidFill>
                <a:schemeClr val="tx1"/>
              </a:solidFill>
              <a:round/>
              <a:headEnd/>
              <a:tailEnd/>
            </a:ln>
            <a:effectLst/>
          </p:spPr>
          <p:txBody>
            <a:bodyPr wrap="none" anchor="ctr"/>
            <a:lstStyle/>
            <a:p>
              <a:endParaRPr lang="zh-CN" altLang="en-US"/>
            </a:p>
          </p:txBody>
        </p:sp>
        <p:cxnSp>
          <p:nvCxnSpPr>
            <p:cNvPr id="34" name="AutoShape 31"/>
            <p:cNvCxnSpPr>
              <a:cxnSpLocks noChangeShapeType="1"/>
              <a:stCxn id="33" idx="5"/>
              <a:endCxn id="21" idx="1"/>
            </p:cNvCxnSpPr>
            <p:nvPr/>
          </p:nvCxnSpPr>
          <p:spPr bwMode="auto">
            <a:xfrm rot="16200000" flipH="1">
              <a:off x="2164" y="1086"/>
              <a:ext cx="1191" cy="2612"/>
            </a:xfrm>
            <a:prstGeom prst="straightConnector1">
              <a:avLst/>
            </a:prstGeom>
            <a:noFill/>
            <a:ln w="25400">
              <a:solidFill>
                <a:schemeClr val="accent2"/>
              </a:solidFill>
              <a:round/>
              <a:headEnd/>
              <a:tailEnd type="triangle" w="lg" len="lg"/>
            </a:ln>
            <a:effectLst/>
          </p:spPr>
        </p:cxnSp>
      </p:grpSp>
      <p:sp>
        <p:nvSpPr>
          <p:cNvPr id="35" name="Text Box 33"/>
          <p:cNvSpPr txBox="1">
            <a:spLocks noChangeArrowheads="1"/>
          </p:cNvSpPr>
          <p:nvPr/>
        </p:nvSpPr>
        <p:spPr bwMode="auto">
          <a:xfrm>
            <a:off x="860425" y="2555875"/>
            <a:ext cx="514350" cy="519113"/>
          </a:xfrm>
          <a:prstGeom prst="rect">
            <a:avLst/>
          </a:prstGeom>
          <a:noFill/>
          <a:ln w="9525">
            <a:noFill/>
            <a:miter lim="800000"/>
            <a:headEnd/>
            <a:tailEnd/>
          </a:ln>
          <a:effectLst/>
        </p:spPr>
        <p:txBody>
          <a:bodyPr wrap="none">
            <a:spAutoFit/>
          </a:bodyPr>
          <a:lstStyle/>
          <a:p>
            <a:pPr algn="r" eaLnBrk="1" hangingPunct="1"/>
            <a:r>
              <a:rPr lang="en-US" altLang="zh-CN" sz="2800" b="0" i="1">
                <a:solidFill>
                  <a:schemeClr val="tx1"/>
                </a:solidFill>
                <a:latin typeface="Georgia" pitchFamily="18" charset="0"/>
                <a:ea typeface="宋体" charset="-122"/>
              </a:rPr>
              <a:t>M</a:t>
            </a:r>
          </a:p>
        </p:txBody>
      </p:sp>
      <p:sp>
        <p:nvSpPr>
          <p:cNvPr id="36" name="Oval 34"/>
          <p:cNvSpPr>
            <a:spLocks noChangeArrowheads="1"/>
          </p:cNvSpPr>
          <p:nvPr/>
        </p:nvSpPr>
        <p:spPr bwMode="auto">
          <a:xfrm>
            <a:off x="5976937" y="4665663"/>
            <a:ext cx="215900" cy="215900"/>
          </a:xfrm>
          <a:prstGeom prst="ellipse">
            <a:avLst/>
          </a:prstGeom>
          <a:solidFill>
            <a:srgbClr val="FF0000"/>
          </a:solidFill>
          <a:ln w="9525" algn="ctr">
            <a:solidFill>
              <a:srgbClr val="FF0000"/>
            </a:solidFill>
            <a:round/>
            <a:headEnd/>
            <a:tailEnd/>
          </a:ln>
          <a:effectLst/>
        </p:spPr>
        <p:txBody>
          <a:bodyPr wrap="none" anchor="ctr"/>
          <a:lstStyle/>
          <a:p>
            <a:endParaRPr lang="zh-CN" altLang="en-US"/>
          </a:p>
        </p:txBody>
      </p:sp>
      <p:sp>
        <p:nvSpPr>
          <p:cNvPr id="37" name="Oval 35"/>
          <p:cNvSpPr>
            <a:spLocks noChangeArrowheads="1"/>
          </p:cNvSpPr>
          <p:nvPr/>
        </p:nvSpPr>
        <p:spPr bwMode="auto">
          <a:xfrm>
            <a:off x="2305050" y="4953000"/>
            <a:ext cx="215900" cy="215900"/>
          </a:xfrm>
          <a:prstGeom prst="ellipse">
            <a:avLst/>
          </a:prstGeom>
          <a:solidFill>
            <a:srgbClr val="FF0000"/>
          </a:solidFill>
          <a:ln w="9525" algn="ctr">
            <a:solidFill>
              <a:srgbClr val="FF0000"/>
            </a:solidFill>
            <a:round/>
            <a:headEnd/>
            <a:tailEnd/>
          </a:ln>
          <a:effectLst/>
        </p:spPr>
        <p:txBody>
          <a:bodyPr wrap="none" anchor="ctr"/>
          <a:lstStyle/>
          <a:p>
            <a:endParaRPr lang="zh-CN" altLang="en-US"/>
          </a:p>
        </p:txBody>
      </p:sp>
      <p:sp>
        <p:nvSpPr>
          <p:cNvPr id="38" name="Line 36"/>
          <p:cNvSpPr>
            <a:spLocks noChangeAspect="1" noChangeShapeType="1"/>
          </p:cNvSpPr>
          <p:nvPr/>
        </p:nvSpPr>
        <p:spPr bwMode="auto">
          <a:xfrm flipH="1">
            <a:off x="2520950" y="4810125"/>
            <a:ext cx="3455987" cy="287338"/>
          </a:xfrm>
          <a:prstGeom prst="line">
            <a:avLst/>
          </a:prstGeom>
          <a:noFill/>
          <a:ln w="28575">
            <a:solidFill>
              <a:schemeClr val="accent2"/>
            </a:solidFill>
            <a:round/>
            <a:headEnd/>
            <a:tailEnd type="triangle" w="med" len="med"/>
          </a:ln>
          <a:effectLst/>
        </p:spPr>
        <p:txBody>
          <a:bodyPr/>
          <a:lstStyle/>
          <a:p>
            <a:endParaRPr lang="zh-CN" altLang="en-US"/>
          </a:p>
        </p:txBody>
      </p:sp>
      <p:sp>
        <p:nvSpPr>
          <p:cNvPr id="39" name="Text Box 37"/>
          <p:cNvSpPr txBox="1">
            <a:spLocks noChangeArrowheads="1"/>
          </p:cNvSpPr>
          <p:nvPr/>
        </p:nvSpPr>
        <p:spPr bwMode="auto">
          <a:xfrm>
            <a:off x="1871662" y="4953000"/>
            <a:ext cx="493713" cy="442913"/>
          </a:xfrm>
          <a:prstGeom prst="rect">
            <a:avLst/>
          </a:prstGeom>
          <a:noFill/>
          <a:ln w="9525" algn="ctr">
            <a:noFill/>
            <a:miter lim="800000"/>
            <a:headEnd/>
            <a:tailEnd/>
          </a:ln>
          <a:effectLst/>
        </p:spPr>
        <p:txBody>
          <a:bodyPr wrap="none">
            <a:spAutoFit/>
          </a:bodyPr>
          <a:lstStyle/>
          <a:p>
            <a:pPr algn="l" eaLnBrk="1" hangingPunct="1">
              <a:lnSpc>
                <a:spcPct val="115000"/>
              </a:lnSpc>
              <a:spcBef>
                <a:spcPct val="20000"/>
              </a:spcBef>
            </a:pPr>
            <a:r>
              <a:rPr kumimoji="1" lang="en-US" altLang="zh-CN" sz="2000" b="0">
                <a:solidFill>
                  <a:schemeClr val="tx1"/>
                </a:solidFill>
                <a:latin typeface="Times New Roman" pitchFamily="18" charset="0"/>
                <a:ea typeface="宋体" charset="-122"/>
              </a:rPr>
              <a:t>M’</a:t>
            </a:r>
          </a:p>
        </p:txBody>
      </p:sp>
      <p:sp>
        <p:nvSpPr>
          <p:cNvPr id="40" name="Line 38"/>
          <p:cNvSpPr>
            <a:spLocks noChangeAspect="1" noChangeShapeType="1"/>
          </p:cNvSpPr>
          <p:nvPr/>
        </p:nvSpPr>
        <p:spPr bwMode="auto">
          <a:xfrm>
            <a:off x="4176712" y="4881563"/>
            <a:ext cx="287338" cy="215900"/>
          </a:xfrm>
          <a:prstGeom prst="line">
            <a:avLst/>
          </a:prstGeom>
          <a:noFill/>
          <a:ln w="38100">
            <a:solidFill>
              <a:srgbClr val="FF0000"/>
            </a:solidFill>
            <a:round/>
            <a:headEnd/>
            <a:tailEnd/>
          </a:ln>
          <a:effectLst/>
        </p:spPr>
        <p:txBody>
          <a:bodyPr/>
          <a:lstStyle/>
          <a:p>
            <a:endParaRPr lang="zh-CN" altLang="en-US"/>
          </a:p>
        </p:txBody>
      </p:sp>
      <p:sp>
        <p:nvSpPr>
          <p:cNvPr id="41" name="Text Box 39"/>
          <p:cNvSpPr txBox="1">
            <a:spLocks noChangeArrowheads="1"/>
          </p:cNvSpPr>
          <p:nvPr/>
        </p:nvSpPr>
        <p:spPr bwMode="auto">
          <a:xfrm>
            <a:off x="6172200" y="4410075"/>
            <a:ext cx="455574" cy="446276"/>
          </a:xfrm>
          <a:prstGeom prst="rect">
            <a:avLst/>
          </a:prstGeom>
          <a:noFill/>
          <a:ln w="9525" algn="ctr">
            <a:noFill/>
            <a:miter lim="800000"/>
            <a:headEnd/>
            <a:tailEnd/>
          </a:ln>
          <a:effectLst/>
        </p:spPr>
        <p:txBody>
          <a:bodyPr wrap="none">
            <a:spAutoFit/>
          </a:bodyPr>
          <a:lstStyle/>
          <a:p>
            <a:pPr algn="l" eaLnBrk="1" hangingPunct="1">
              <a:lnSpc>
                <a:spcPct val="115000"/>
              </a:lnSpc>
              <a:spcBef>
                <a:spcPct val="20000"/>
              </a:spcBef>
            </a:pPr>
            <a:r>
              <a:rPr kumimoji="1" lang="en-US" altLang="zh-CN" sz="2000" b="0" dirty="0" smtClean="0">
                <a:solidFill>
                  <a:schemeClr val="tx1"/>
                </a:solidFill>
                <a:latin typeface="Times New Roman" pitchFamily="18" charset="0"/>
                <a:ea typeface="宋体" charset="-122"/>
              </a:rPr>
              <a:t>H’</a:t>
            </a:r>
            <a:endParaRPr kumimoji="1" lang="en-US" altLang="zh-CN" sz="2000" b="0" dirty="0">
              <a:solidFill>
                <a:schemeClr val="tx1"/>
              </a:solidFill>
              <a:latin typeface="Times New Roman" pitchFamily="18" charset="0"/>
              <a:ea typeface="宋体" charset="-122"/>
            </a:endParaRPr>
          </a:p>
        </p:txBody>
      </p:sp>
      <p:sp>
        <p:nvSpPr>
          <p:cNvPr id="42" name="Line 40"/>
          <p:cNvSpPr>
            <a:spLocks noChangeShapeType="1"/>
          </p:cNvSpPr>
          <p:nvPr/>
        </p:nvSpPr>
        <p:spPr bwMode="auto">
          <a:xfrm flipH="1" flipV="1">
            <a:off x="2305050" y="2649538"/>
            <a:ext cx="3960812" cy="1655762"/>
          </a:xfrm>
          <a:prstGeom prst="line">
            <a:avLst/>
          </a:prstGeom>
          <a:noFill/>
          <a:ln w="57150">
            <a:solidFill>
              <a:srgbClr val="FF0000"/>
            </a:solidFill>
            <a:round/>
            <a:headEnd/>
            <a:tailEnd type="triangle" w="med" len="med"/>
          </a:ln>
          <a:effectLst/>
        </p:spPr>
        <p:txBody>
          <a:bodyPr/>
          <a:lstStyle/>
          <a:p>
            <a:endParaRPr lang="zh-CN" altLang="en-US"/>
          </a:p>
        </p:txBody>
      </p:sp>
      <p:sp>
        <p:nvSpPr>
          <p:cNvPr id="43" name="Line 41"/>
          <p:cNvSpPr>
            <a:spLocks noChangeShapeType="1"/>
          </p:cNvSpPr>
          <p:nvPr/>
        </p:nvSpPr>
        <p:spPr bwMode="auto">
          <a:xfrm flipH="1" flipV="1">
            <a:off x="2376487" y="3802063"/>
            <a:ext cx="3960813" cy="576262"/>
          </a:xfrm>
          <a:prstGeom prst="line">
            <a:avLst/>
          </a:prstGeom>
          <a:noFill/>
          <a:ln w="57150">
            <a:solidFill>
              <a:srgbClr val="FF0000"/>
            </a:solidFill>
            <a:round/>
            <a:headEnd/>
            <a:tailEnd type="triangle" w="med" len="med"/>
          </a:ln>
          <a:effectLst/>
        </p:spPr>
        <p:txBody>
          <a:bodyPr/>
          <a:lstStyle/>
          <a:p>
            <a:endParaRPr lang="zh-CN" altLang="en-US"/>
          </a:p>
        </p:txBody>
      </p:sp>
      <p:sp>
        <p:nvSpPr>
          <p:cNvPr id="44" name="Line 42"/>
          <p:cNvSpPr>
            <a:spLocks noChangeShapeType="1"/>
          </p:cNvSpPr>
          <p:nvPr/>
        </p:nvSpPr>
        <p:spPr bwMode="auto">
          <a:xfrm>
            <a:off x="3887787" y="3081338"/>
            <a:ext cx="144463" cy="431800"/>
          </a:xfrm>
          <a:prstGeom prst="line">
            <a:avLst/>
          </a:prstGeom>
          <a:noFill/>
          <a:ln w="28575">
            <a:solidFill>
              <a:srgbClr val="FF0000"/>
            </a:solidFill>
            <a:round/>
            <a:headEnd/>
            <a:tailEnd/>
          </a:ln>
          <a:effectLst/>
        </p:spPr>
        <p:txBody>
          <a:bodyPr/>
          <a:lstStyle/>
          <a:p>
            <a:endParaRPr lang="zh-CN" altLang="en-US"/>
          </a:p>
        </p:txBody>
      </p:sp>
      <p:sp>
        <p:nvSpPr>
          <p:cNvPr id="45" name="Line 43"/>
          <p:cNvSpPr>
            <a:spLocks noChangeShapeType="1"/>
          </p:cNvSpPr>
          <p:nvPr/>
        </p:nvSpPr>
        <p:spPr bwMode="auto">
          <a:xfrm>
            <a:off x="4032250" y="3873500"/>
            <a:ext cx="144462" cy="360363"/>
          </a:xfrm>
          <a:prstGeom prst="line">
            <a:avLst/>
          </a:prstGeom>
          <a:noFill/>
          <a:ln w="28575">
            <a:solidFill>
              <a:srgbClr val="FF0000"/>
            </a:solidFill>
            <a:round/>
            <a:headEnd/>
            <a:tailEn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ppt_x"/>
                                          </p:val>
                                        </p:tav>
                                        <p:tav tm="100000">
                                          <p:val>
                                            <p:strVal val="#ppt_x"/>
                                          </p:val>
                                        </p:tav>
                                      </p:tavLst>
                                    </p:anim>
                                    <p:anim calcmode="lin" valueType="num">
                                      <p:cBhvr additive="base">
                                        <p:cTn id="26" dur="500" fill="hold"/>
                                        <p:tgtEl>
                                          <p:spTgt spid="3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ppt_x"/>
                                          </p:val>
                                        </p:tav>
                                        <p:tav tm="100000">
                                          <p:val>
                                            <p:strVal val="#ppt_x"/>
                                          </p:val>
                                        </p:tav>
                                      </p:tavLst>
                                    </p:anim>
                                    <p:anim calcmode="lin" valueType="num">
                                      <p:cBhvr additive="base">
                                        <p:cTn id="3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ppt_x"/>
                                          </p:val>
                                        </p:tav>
                                        <p:tav tm="100000">
                                          <p:val>
                                            <p:strVal val="#ppt_x"/>
                                          </p:val>
                                        </p:tav>
                                      </p:tavLst>
                                    </p:anim>
                                    <p:anim calcmode="lin" valueType="num">
                                      <p:cBhvr additive="base">
                                        <p:cTn id="40" dur="500" fill="hold"/>
                                        <p:tgtEl>
                                          <p:spTgt spid="44"/>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ppt_x"/>
                                          </p:val>
                                        </p:tav>
                                        <p:tav tm="100000">
                                          <p:val>
                                            <p:strVal val="#ppt_x"/>
                                          </p:val>
                                        </p:tav>
                                      </p:tavLst>
                                    </p:anim>
                                    <p:anim calcmode="lin" valueType="num">
                                      <p:cBhvr additive="base">
                                        <p:cTn id="45" dur="500" fill="hold"/>
                                        <p:tgtEl>
                                          <p:spTgt spid="4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 calcmode="lin" valueType="num">
                                      <p:cBhvr additive="base">
                                        <p:cTn id="48" dur="500" fill="hold"/>
                                        <p:tgtEl>
                                          <p:spTgt spid="45"/>
                                        </p:tgtEl>
                                        <p:attrNameLst>
                                          <p:attrName>ppt_x</p:attrName>
                                        </p:attrNameLst>
                                      </p:cBhvr>
                                      <p:tavLst>
                                        <p:tav tm="0">
                                          <p:val>
                                            <p:strVal val="#ppt_x"/>
                                          </p:val>
                                        </p:tav>
                                        <p:tav tm="100000">
                                          <p:val>
                                            <p:strVal val="#ppt_x"/>
                                          </p:val>
                                        </p:tav>
                                      </p:tavLst>
                                    </p:anim>
                                    <p:anim calcmode="lin" valueType="num">
                                      <p:cBhvr additive="base">
                                        <p:cTn id="4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utoUpdateAnimBg="0"/>
      <p:bldP spid="40" grpId="0" animBg="1"/>
      <p:bldP spid="41" grpId="0" autoUpdateAnimBg="0"/>
      <p:bldP spid="42" grpId="0" animBg="1"/>
      <p:bldP spid="43" grpId="0" animBg="1"/>
      <p:bldP spid="44" grpId="0" animBg="1"/>
      <p:bldP spid="45"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ea typeface="宋体" pitchFamily="2" charset="-122"/>
          </a:defRPr>
        </a:defPPr>
      </a:lstStyle>
    </a:spDef>
    <a:lnDef>
      <a:spPr bwMode="auto">
        <a:ln>
          <a:solidFill>
            <a:srgbClr val="FF0000"/>
          </a:solidFill>
          <a:headEnd type="none" w="med" len="med"/>
          <a:tailEnd type="none" w="med" len="med"/>
        </a:ln>
      </a:spPr>
      <a:bodyPr/>
      <a:lstStyle/>
      <a:style>
        <a:lnRef idx="3">
          <a:schemeClr val="accent4"/>
        </a:lnRef>
        <a:fillRef idx="0">
          <a:schemeClr val="accent4"/>
        </a:fillRef>
        <a:effectRef idx="2">
          <a:schemeClr val="accent4"/>
        </a:effectRef>
        <a:fontRef idx="minor">
          <a:schemeClr val="tx1"/>
        </a:fontRef>
      </a:style>
    </a:lnDef>
  </a:objectDefaults>
  <a:extraClrSchemeLst>
    <a:extraClrScheme>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1536</TotalTime>
  <Words>6039</Words>
  <Application>Microsoft Office PowerPoint</Application>
  <PresentationFormat>全屏显示(4:3)</PresentationFormat>
  <Paragraphs>717</Paragraphs>
  <Slides>84</Slides>
  <Notes>1</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84</vt:i4>
      </vt:variant>
    </vt:vector>
  </HeadingPairs>
  <TitlesOfParts>
    <vt:vector size="88" baseType="lpstr">
      <vt:lpstr>默认设计模板</vt:lpstr>
      <vt:lpstr>Image</vt:lpstr>
      <vt:lpstr>CorelDRAW</vt:lpstr>
      <vt:lpstr>Visio</vt:lpstr>
      <vt:lpstr>信息安全与密码学 第6章：Hash函数 第7章：消息认证码</vt:lpstr>
      <vt:lpstr>问题</vt:lpstr>
      <vt:lpstr>PowerPoint 演示文稿</vt:lpstr>
      <vt:lpstr>PowerPoint 演示文稿</vt:lpstr>
      <vt:lpstr>PowerPoint 演示文稿</vt:lpstr>
      <vt:lpstr>1 Hash函数</vt:lpstr>
      <vt:lpstr>Hash函数的性质</vt:lpstr>
      <vt:lpstr>Hash函数的性质（安全性）</vt:lpstr>
      <vt:lpstr>碰撞(Collision)</vt:lpstr>
      <vt:lpstr>散列函数的构造与设计</vt:lpstr>
      <vt:lpstr>PowerPoint 演示文稿</vt:lpstr>
      <vt:lpstr>Hash函数算法介绍</vt:lpstr>
      <vt:lpstr>MD5算法</vt:lpstr>
      <vt:lpstr>MD5的结构</vt:lpstr>
      <vt:lpstr>消息填充</vt:lpstr>
      <vt:lpstr>MD5哈希值的生成过程</vt:lpstr>
      <vt:lpstr>MD5的主循环</vt:lpstr>
      <vt:lpstr>MD5的分组处理</vt:lpstr>
      <vt:lpstr>MD5的步操作</vt:lpstr>
      <vt:lpstr>T第i个元素T[i]为232×abs (sin(i))的整数部分</vt:lpstr>
      <vt:lpstr>PowerPoint 演示文稿</vt:lpstr>
      <vt:lpstr>PowerPoint 演示文稿</vt:lpstr>
      <vt:lpstr>PowerPoint 演示文稿</vt:lpstr>
      <vt:lpstr>PowerPoint 演示文稿</vt:lpstr>
      <vt:lpstr>PowerPoint 演示文稿</vt:lpstr>
      <vt:lpstr>SHA-1: Secure Hash Algorithm-1</vt:lpstr>
      <vt:lpstr>PowerPoint 演示文稿</vt:lpstr>
      <vt:lpstr>SHA-1的消息处理过程</vt:lpstr>
      <vt:lpstr>PowerPoint 演示文稿</vt:lpstr>
      <vt:lpstr>PowerPoint 演示文稿</vt:lpstr>
      <vt:lpstr>PowerPoint 演示文稿</vt:lpstr>
      <vt:lpstr>PowerPoint 演示文稿</vt:lpstr>
      <vt:lpstr>PowerPoint 演示文稿</vt:lpstr>
      <vt:lpstr>SHA-1生成字W[t]的方法</vt:lpstr>
      <vt:lpstr>SHA-1 与MD5的比较</vt:lpstr>
      <vt:lpstr>Hash函数的应用</vt:lpstr>
      <vt:lpstr>Hash函数的应用—消息认证</vt:lpstr>
      <vt:lpstr>Hash函数的应用—文件完整性验证</vt:lpstr>
      <vt:lpstr>PowerPoint 演示文稿</vt:lpstr>
      <vt:lpstr>口令安全性</vt:lpstr>
      <vt:lpstr>口令更新</vt:lpstr>
      <vt:lpstr>Hash函数的安全性</vt:lpstr>
      <vt:lpstr>生日攻击</vt:lpstr>
      <vt:lpstr>第1类生日问题</vt:lpstr>
      <vt:lpstr>第1类生日攻击</vt:lpstr>
      <vt:lpstr>PowerPoint 演示文稿</vt:lpstr>
      <vt:lpstr>第二类生日问题：生日悖论</vt:lpstr>
      <vt:lpstr>PowerPoint 演示文稿</vt:lpstr>
      <vt:lpstr>第2类生日攻击</vt:lpstr>
      <vt:lpstr>PowerPoint 演示文稿</vt:lpstr>
      <vt:lpstr>Hash函数的攻击过程</vt:lpstr>
      <vt:lpstr>Hash函数现状</vt:lpstr>
      <vt:lpstr>MD5的安全性</vt:lpstr>
      <vt:lpstr>PowerPoint 演示文稿</vt:lpstr>
      <vt:lpstr>PowerPoint 演示文稿</vt:lpstr>
      <vt:lpstr>PowerPoint 演示文稿</vt:lpstr>
      <vt:lpstr>我们该怎么办？</vt:lpstr>
      <vt:lpstr>世界震惊: 王小云破解全球两大密码算法</vt:lpstr>
      <vt:lpstr>王小云</vt:lpstr>
      <vt:lpstr>PowerPoint 演示文稿</vt:lpstr>
      <vt:lpstr>Future？！</vt:lpstr>
      <vt:lpstr>2 消息认证码</vt:lpstr>
      <vt:lpstr>基于加密技术的消息认证</vt:lpstr>
      <vt:lpstr>基于散列函数的消息认证</vt:lpstr>
      <vt:lpstr>PowerPoint 演示文稿</vt:lpstr>
      <vt:lpstr>MAC是一对多的函数</vt:lpstr>
      <vt:lpstr>消息认证码的构造方法</vt:lpstr>
      <vt:lpstr>基于分组密码—CBC-MAC</vt:lpstr>
      <vt:lpstr>PowerPoint 演示文稿</vt:lpstr>
      <vt:lpstr>PowerPoint 演示文稿</vt:lpstr>
      <vt:lpstr>基于散列函数的消息认证 — HMAC算法</vt:lpstr>
      <vt:lpstr>HMAC的构造</vt:lpstr>
      <vt:lpstr>HMAC的有效实现方案</vt:lpstr>
      <vt:lpstr>HMAC设计目标</vt:lpstr>
      <vt:lpstr>HMAC的安全性</vt:lpstr>
      <vt:lpstr>PowerPoint 演示文稿</vt:lpstr>
      <vt:lpstr>PowerPoint 演示文稿</vt:lpstr>
      <vt:lpstr>攻击实例</vt:lpstr>
      <vt:lpstr>攻击者的新方法</vt:lpstr>
      <vt:lpstr>MAC的安全需求</vt:lpstr>
      <vt:lpstr>注记：</vt:lpstr>
      <vt:lpstr>消息认证码的应用 </vt:lpstr>
      <vt:lpstr>PowerPoint 演示文稿</vt:lpstr>
      <vt:lpstr>本章小结</vt:lpstr>
    </vt:vector>
  </TitlesOfParts>
  <Company>Guilddesign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dc:creator>
  <cp:lastModifiedBy>ben</cp:lastModifiedBy>
  <cp:revision>254</cp:revision>
  <dcterms:created xsi:type="dcterms:W3CDTF">2004-07-21T02:43:03Z</dcterms:created>
  <dcterms:modified xsi:type="dcterms:W3CDTF">2013-10-07T02:23:14Z</dcterms:modified>
</cp:coreProperties>
</file>